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4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5143500" type="screen16x9"/>
  <p:notesSz cx="9144000" cy="51435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654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3A3838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876722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3A3838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876722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3A3838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3/6/2020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876722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3A3838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3/6/2020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3A3838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3/6/2020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4773167"/>
            <a:ext cx="4572000" cy="370840"/>
          </a:xfrm>
          <a:custGeom>
            <a:avLst/>
            <a:gdLst/>
            <a:ahLst/>
            <a:cxnLst/>
            <a:rect l="l" t="t" r="r" b="b"/>
            <a:pathLst>
              <a:path w="4572000" h="370839">
                <a:moveTo>
                  <a:pt x="4572000" y="0"/>
                </a:moveTo>
                <a:lnTo>
                  <a:pt x="0" y="0"/>
                </a:lnTo>
                <a:lnTo>
                  <a:pt x="0" y="370331"/>
                </a:lnTo>
                <a:lnTo>
                  <a:pt x="4572000" y="370331"/>
                </a:lnTo>
                <a:lnTo>
                  <a:pt x="4572000" y="0"/>
                </a:lnTo>
                <a:close/>
              </a:path>
            </a:pathLst>
          </a:custGeom>
          <a:solidFill>
            <a:srgbClr val="F7ED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3742944" y="4773167"/>
            <a:ext cx="826135" cy="370840"/>
          </a:xfrm>
          <a:custGeom>
            <a:avLst/>
            <a:gdLst/>
            <a:ahLst/>
            <a:cxnLst/>
            <a:rect l="l" t="t" r="r" b="b"/>
            <a:pathLst>
              <a:path w="826135" h="370839">
                <a:moveTo>
                  <a:pt x="124713" y="0"/>
                </a:moveTo>
                <a:lnTo>
                  <a:pt x="0" y="370331"/>
                </a:lnTo>
                <a:lnTo>
                  <a:pt x="819911" y="368218"/>
                </a:lnTo>
                <a:lnTo>
                  <a:pt x="826007" y="4229"/>
                </a:lnTo>
                <a:lnTo>
                  <a:pt x="124713" y="0"/>
                </a:lnTo>
                <a:close/>
              </a:path>
            </a:pathLst>
          </a:custGeom>
          <a:solidFill>
            <a:srgbClr val="B789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814571" y="4771644"/>
            <a:ext cx="757555" cy="372110"/>
          </a:xfrm>
          <a:custGeom>
            <a:avLst/>
            <a:gdLst/>
            <a:ahLst/>
            <a:cxnLst/>
            <a:rect l="l" t="t" r="r" b="b"/>
            <a:pathLst>
              <a:path w="757554" h="372110">
                <a:moveTo>
                  <a:pt x="755523" y="0"/>
                </a:moveTo>
                <a:lnTo>
                  <a:pt x="124587" y="1054"/>
                </a:lnTo>
                <a:lnTo>
                  <a:pt x="0" y="371855"/>
                </a:lnTo>
                <a:lnTo>
                  <a:pt x="757427" y="370798"/>
                </a:lnTo>
                <a:lnTo>
                  <a:pt x="756949" y="317827"/>
                </a:lnTo>
                <a:lnTo>
                  <a:pt x="755523" y="0"/>
                </a:lnTo>
                <a:close/>
              </a:path>
            </a:pathLst>
          </a:custGeom>
          <a:solidFill>
            <a:srgbClr val="8767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8546" y="134873"/>
            <a:ext cx="8426907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876722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58546" y="811149"/>
            <a:ext cx="8426907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58546" y="4903114"/>
            <a:ext cx="3131820" cy="1600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" b="0" i="0">
                <a:solidFill>
                  <a:srgbClr val="3A3838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156202" y="4840107"/>
            <a:ext cx="250189" cy="244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4572000" cy="5143500"/>
          </a:xfrm>
          <a:custGeom>
            <a:avLst/>
            <a:gdLst/>
            <a:ahLst/>
            <a:cxnLst/>
            <a:rect l="l" t="t" r="r" b="b"/>
            <a:pathLst>
              <a:path w="4572000" h="5143500">
                <a:moveTo>
                  <a:pt x="4572000" y="0"/>
                </a:moveTo>
                <a:lnTo>
                  <a:pt x="0" y="0"/>
                </a:lnTo>
                <a:lnTo>
                  <a:pt x="0" y="5143500"/>
                </a:lnTo>
                <a:lnTo>
                  <a:pt x="4572000" y="5143500"/>
                </a:lnTo>
                <a:lnTo>
                  <a:pt x="4572000" y="0"/>
                </a:lnTo>
                <a:close/>
              </a:path>
            </a:pathLst>
          </a:custGeom>
          <a:solidFill>
            <a:srgbClr val="F7ED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-12700" y="704215"/>
            <a:ext cx="249618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099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77611E"/>
                </a:solidFill>
                <a:latin typeface="Arial Narrow"/>
                <a:cs typeface="Arial Narrow"/>
              </a:rPr>
              <a:t>РЕГИОНАЛЬНЫЙ</a:t>
            </a:r>
          </a:p>
          <a:p>
            <a:pPr marL="12700">
              <a:lnSpc>
                <a:spcPct val="100000"/>
              </a:lnSpc>
              <a:tabLst>
                <a:tab pos="300355" algn="l"/>
              </a:tabLst>
            </a:pPr>
            <a:r>
              <a:rPr b="0" u="sng" dirty="0">
                <a:solidFill>
                  <a:srgbClr val="77611E"/>
                </a:solidFill>
                <a:uFill>
                  <a:solidFill>
                    <a:srgbClr val="876722"/>
                  </a:solidFill>
                </a:uFill>
                <a:latin typeface="Times New Roman"/>
                <a:cs typeface="Times New Roman"/>
              </a:rPr>
              <a:t> 	</a:t>
            </a:r>
            <a:r>
              <a:rPr u="sng" spc="-5" dirty="0">
                <a:solidFill>
                  <a:srgbClr val="77611E"/>
                </a:solidFill>
                <a:uFill>
                  <a:solidFill>
                    <a:srgbClr val="876722"/>
                  </a:solidFill>
                </a:uFill>
                <a:latin typeface="Arial Narrow"/>
                <a:cs typeface="Arial Narrow"/>
              </a:rPr>
              <a:t>ПРОЕКТ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75640" y="1801748"/>
            <a:ext cx="4105910" cy="3173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78105">
              <a:lnSpc>
                <a:spcPct val="100000"/>
              </a:lnSpc>
              <a:spcBef>
                <a:spcPts val="105"/>
              </a:spcBef>
            </a:pPr>
            <a:r>
              <a:rPr sz="1700" spc="-5" dirty="0">
                <a:latin typeface="Arial Narrow"/>
                <a:cs typeface="Arial Narrow"/>
              </a:rPr>
              <a:t>«Создание системных </a:t>
            </a:r>
            <a:r>
              <a:rPr sz="1700" dirty="0">
                <a:latin typeface="Arial Narrow"/>
                <a:cs typeface="Arial Narrow"/>
              </a:rPr>
              <a:t>мер </a:t>
            </a:r>
            <a:r>
              <a:rPr sz="1700" spc="-5" dirty="0">
                <a:latin typeface="Arial Narrow"/>
                <a:cs typeface="Arial Narrow"/>
              </a:rPr>
              <a:t>для развития </a:t>
            </a:r>
            <a:r>
              <a:rPr sz="1700" dirty="0">
                <a:latin typeface="Arial Narrow"/>
                <a:cs typeface="Arial Narrow"/>
              </a:rPr>
              <a:t>и  </a:t>
            </a:r>
            <a:r>
              <a:rPr sz="1700" spc="-5" dirty="0">
                <a:latin typeface="Arial Narrow"/>
                <a:cs typeface="Arial Narrow"/>
              </a:rPr>
              <a:t>популяризации сельского предпринимательства  </a:t>
            </a:r>
            <a:r>
              <a:rPr sz="1700" dirty="0">
                <a:latin typeface="Arial Narrow"/>
                <a:cs typeface="Arial Narrow"/>
              </a:rPr>
              <a:t>в </a:t>
            </a:r>
            <a:r>
              <a:rPr sz="1700" spc="-5" dirty="0">
                <a:latin typeface="Arial Narrow"/>
                <a:cs typeface="Arial Narrow"/>
              </a:rPr>
              <a:t>Тюменской </a:t>
            </a:r>
            <a:r>
              <a:rPr sz="1700" dirty="0">
                <a:latin typeface="Arial Narrow"/>
                <a:cs typeface="Arial Narrow"/>
              </a:rPr>
              <a:t>области»</a:t>
            </a: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500" dirty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r>
              <a:rPr sz="1700" dirty="0">
                <a:latin typeface="Arial Narrow"/>
                <a:cs typeface="Arial Narrow"/>
              </a:rPr>
              <a:t>ЦЕЛЬ:</a:t>
            </a:r>
          </a:p>
          <a:p>
            <a:pPr marL="12700" marR="5080">
              <a:lnSpc>
                <a:spcPct val="100000"/>
              </a:lnSpc>
              <a:spcBef>
                <a:spcPts val="20"/>
              </a:spcBef>
            </a:pPr>
            <a:r>
              <a:rPr lang="ru-RU" sz="2000" dirty="0" smtClean="0">
                <a:latin typeface="Arial Narrow"/>
                <a:cs typeface="Arial Narrow"/>
              </a:rPr>
              <a:t>С</a:t>
            </a:r>
            <a:r>
              <a:rPr sz="2000" dirty="0" err="1" smtClean="0">
                <a:latin typeface="Arial Narrow"/>
                <a:cs typeface="Arial Narrow"/>
              </a:rPr>
              <a:t>оздани</a:t>
            </a:r>
            <a:r>
              <a:rPr lang="ru-RU" sz="2000" dirty="0" smtClean="0">
                <a:latin typeface="Arial Narrow"/>
                <a:cs typeface="Arial Narrow"/>
              </a:rPr>
              <a:t>е</a:t>
            </a:r>
            <a:r>
              <a:rPr sz="2000" dirty="0" smtClean="0">
                <a:latin typeface="Arial Narrow"/>
                <a:cs typeface="Arial Narrow"/>
              </a:rPr>
              <a:t> </a:t>
            </a:r>
            <a:r>
              <a:rPr sz="2000" dirty="0" err="1">
                <a:latin typeface="Arial Narrow"/>
                <a:cs typeface="Arial Narrow"/>
              </a:rPr>
              <a:t>локальной</a:t>
            </a:r>
            <a:r>
              <a:rPr sz="2000" dirty="0">
                <a:latin typeface="Arial Narrow"/>
                <a:cs typeface="Arial Narrow"/>
              </a:rPr>
              <a:t> </a:t>
            </a:r>
            <a:r>
              <a:rPr sz="2000" spc="-5" dirty="0" smtClean="0">
                <a:latin typeface="Arial Narrow"/>
                <a:cs typeface="Arial Narrow"/>
              </a:rPr>
              <a:t>экономики</a:t>
            </a:r>
            <a:r>
              <a:rPr lang="ru-RU" sz="2000" spc="-5" dirty="0" smtClean="0">
                <a:latin typeface="Arial Narrow"/>
                <a:cs typeface="Arial Narrow"/>
              </a:rPr>
              <a:t> </a:t>
            </a:r>
            <a:r>
              <a:rPr sz="2000" spc="-155" dirty="0" smtClean="0">
                <a:latin typeface="Arial Narrow"/>
                <a:cs typeface="Arial Narrow"/>
              </a:rPr>
              <a:t> </a:t>
            </a:r>
            <a:r>
              <a:rPr sz="2000" dirty="0" smtClean="0">
                <a:latin typeface="Arial Narrow"/>
                <a:cs typeface="Arial Narrow"/>
              </a:rPr>
              <a:t>и</a:t>
            </a:r>
            <a:r>
              <a:rPr lang="ru-RU" sz="2000" dirty="0" smtClean="0">
                <a:latin typeface="Arial Narrow"/>
                <a:cs typeface="Arial Narrow"/>
              </a:rPr>
              <a:t> </a:t>
            </a:r>
            <a:r>
              <a:rPr sz="2000" dirty="0" err="1" smtClean="0">
                <a:latin typeface="Arial Narrow"/>
                <a:cs typeface="Arial Narrow"/>
              </a:rPr>
              <a:t>новой</a:t>
            </a:r>
            <a:r>
              <a:rPr sz="2000" dirty="0" smtClean="0">
                <a:latin typeface="Arial Narrow"/>
                <a:cs typeface="Arial Narrow"/>
              </a:rPr>
              <a:t> </a:t>
            </a:r>
            <a:r>
              <a:rPr sz="2000" dirty="0">
                <a:latin typeface="Arial Narrow"/>
                <a:cs typeface="Arial Narrow"/>
              </a:rPr>
              <a:t>социальной </a:t>
            </a:r>
            <a:r>
              <a:rPr sz="2000" spc="-5" dirty="0">
                <a:latin typeface="Arial Narrow"/>
                <a:cs typeface="Arial Narrow"/>
              </a:rPr>
              <a:t>среды </a:t>
            </a:r>
            <a:r>
              <a:rPr sz="2000" dirty="0" err="1">
                <a:latin typeface="Arial Narrow"/>
                <a:cs typeface="Arial Narrow"/>
              </a:rPr>
              <a:t>на</a:t>
            </a:r>
            <a:r>
              <a:rPr sz="2000" spc="-40" dirty="0">
                <a:latin typeface="Arial Narrow"/>
                <a:cs typeface="Arial Narrow"/>
              </a:rPr>
              <a:t> </a:t>
            </a:r>
            <a:r>
              <a:rPr sz="2000" spc="-5" dirty="0" err="1" smtClean="0">
                <a:latin typeface="Arial Narrow"/>
                <a:cs typeface="Arial Narrow"/>
              </a:rPr>
              <a:t>селе</a:t>
            </a:r>
            <a:endParaRPr lang="ru-RU" sz="2000" spc="-5" dirty="0" smtClean="0">
              <a:latin typeface="Arial Narrow"/>
              <a:cs typeface="Arial Narrow"/>
            </a:endParaRPr>
          </a:p>
          <a:p>
            <a:pPr marL="12700" marR="5080">
              <a:lnSpc>
                <a:spcPct val="100000"/>
              </a:lnSpc>
              <a:spcBef>
                <a:spcPts val="20"/>
              </a:spcBef>
            </a:pPr>
            <a:endParaRPr lang="ru-RU" sz="1200" spc="-5" dirty="0">
              <a:latin typeface="Arial Narrow"/>
              <a:cs typeface="Arial Narrow"/>
            </a:endParaRPr>
          </a:p>
          <a:p>
            <a:pPr marL="12700" marR="5080">
              <a:lnSpc>
                <a:spcPct val="100000"/>
              </a:lnSpc>
              <a:spcBef>
                <a:spcPts val="20"/>
              </a:spcBef>
            </a:pPr>
            <a:endParaRPr lang="ru-RU" sz="1200" spc="-5" dirty="0" smtClean="0">
              <a:latin typeface="Arial Narrow"/>
              <a:cs typeface="Arial Narrow"/>
            </a:endParaRPr>
          </a:p>
          <a:p>
            <a:pPr marL="12700" marR="5080">
              <a:lnSpc>
                <a:spcPct val="100000"/>
              </a:lnSpc>
              <a:spcBef>
                <a:spcPts val="20"/>
              </a:spcBef>
            </a:pPr>
            <a:endParaRPr lang="ru-RU" sz="1200" spc="-5" dirty="0">
              <a:latin typeface="Arial Narrow"/>
              <a:cs typeface="Arial Narrow"/>
            </a:endParaRPr>
          </a:p>
          <a:p>
            <a:pPr marL="12700" marR="5080">
              <a:lnSpc>
                <a:spcPct val="100000"/>
              </a:lnSpc>
              <a:spcBef>
                <a:spcPts val="20"/>
              </a:spcBef>
            </a:pPr>
            <a:endParaRPr sz="1200" dirty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1025"/>
              </a:spcBef>
            </a:pPr>
            <a:r>
              <a:rPr lang="ru-RU" sz="1600" spc="-5" dirty="0" smtClean="0">
                <a:solidFill>
                  <a:srgbClr val="77611E"/>
                </a:solidFill>
                <a:latin typeface="Arial Narrow"/>
                <a:cs typeface="Arial Narrow"/>
              </a:rPr>
              <a:t>Февраль</a:t>
            </a:r>
            <a:r>
              <a:rPr sz="1600" spc="-5" dirty="0" smtClean="0">
                <a:solidFill>
                  <a:srgbClr val="77611E"/>
                </a:solidFill>
                <a:latin typeface="Arial Narrow"/>
                <a:cs typeface="Arial Narrow"/>
              </a:rPr>
              <a:t>,</a:t>
            </a:r>
            <a:r>
              <a:rPr sz="1600" spc="-15" dirty="0" smtClean="0">
                <a:solidFill>
                  <a:srgbClr val="77611E"/>
                </a:solidFill>
                <a:latin typeface="Arial Narrow"/>
                <a:cs typeface="Arial Narrow"/>
              </a:rPr>
              <a:t> </a:t>
            </a:r>
            <a:r>
              <a:rPr sz="1600" spc="-5" dirty="0">
                <a:solidFill>
                  <a:srgbClr val="77611E"/>
                </a:solidFill>
                <a:latin typeface="Arial Narrow"/>
                <a:cs typeface="Arial Narrow"/>
              </a:rPr>
              <a:t>2020</a:t>
            </a:r>
            <a:endParaRPr sz="1600" dirty="0">
              <a:latin typeface="Arial Narrow"/>
              <a:cs typeface="Arial Narrow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742944" y="0"/>
            <a:ext cx="5401310" cy="5143500"/>
            <a:chOff x="3742944" y="0"/>
            <a:chExt cx="5401310" cy="5143500"/>
          </a:xfrm>
        </p:grpSpPr>
        <p:sp>
          <p:nvSpPr>
            <p:cNvPr id="6" name="object 6"/>
            <p:cNvSpPr/>
            <p:nvPr/>
          </p:nvSpPr>
          <p:spPr>
            <a:xfrm>
              <a:off x="3742944" y="4773167"/>
              <a:ext cx="826135" cy="370840"/>
            </a:xfrm>
            <a:custGeom>
              <a:avLst/>
              <a:gdLst/>
              <a:ahLst/>
              <a:cxnLst/>
              <a:rect l="l" t="t" r="r" b="b"/>
              <a:pathLst>
                <a:path w="826135" h="370839">
                  <a:moveTo>
                    <a:pt x="124713" y="0"/>
                  </a:moveTo>
                  <a:lnTo>
                    <a:pt x="0" y="370331"/>
                  </a:lnTo>
                  <a:lnTo>
                    <a:pt x="819911" y="368218"/>
                  </a:lnTo>
                  <a:lnTo>
                    <a:pt x="826007" y="4229"/>
                  </a:lnTo>
                  <a:lnTo>
                    <a:pt x="124713" y="0"/>
                  </a:lnTo>
                  <a:close/>
                </a:path>
              </a:pathLst>
            </a:custGeom>
            <a:solidFill>
              <a:srgbClr val="B789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814572" y="4771644"/>
              <a:ext cx="757555" cy="372110"/>
            </a:xfrm>
            <a:custGeom>
              <a:avLst/>
              <a:gdLst/>
              <a:ahLst/>
              <a:cxnLst/>
              <a:rect l="l" t="t" r="r" b="b"/>
              <a:pathLst>
                <a:path w="757554" h="372110">
                  <a:moveTo>
                    <a:pt x="755523" y="0"/>
                  </a:moveTo>
                  <a:lnTo>
                    <a:pt x="124587" y="1054"/>
                  </a:lnTo>
                  <a:lnTo>
                    <a:pt x="0" y="371855"/>
                  </a:lnTo>
                  <a:lnTo>
                    <a:pt x="757427" y="370798"/>
                  </a:lnTo>
                  <a:lnTo>
                    <a:pt x="756949" y="317827"/>
                  </a:lnTo>
                  <a:lnTo>
                    <a:pt x="755523" y="0"/>
                  </a:lnTo>
                  <a:close/>
                </a:path>
              </a:pathLst>
            </a:custGeom>
            <a:solidFill>
              <a:srgbClr val="8767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480560" y="0"/>
              <a:ext cx="4663440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72000" y="0"/>
              <a:ext cx="4571999" cy="514349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0559" y="0"/>
              <a:ext cx="4663440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9143"/>
              <a:ext cx="4571999" cy="513435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52400" y="514350"/>
            <a:ext cx="4236491" cy="432233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 err="1" smtClean="0">
                <a:latin typeface="Calibri"/>
                <a:cs typeface="Calibri"/>
              </a:rPr>
              <a:t>Форум</a:t>
            </a:r>
            <a:r>
              <a:rPr sz="1400" spc="-5" dirty="0" smtClean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«День </a:t>
            </a:r>
            <a:r>
              <a:rPr sz="1400" dirty="0">
                <a:latin typeface="Calibri"/>
                <a:cs typeface="Calibri"/>
              </a:rPr>
              <a:t>знаний для</a:t>
            </a:r>
            <a:r>
              <a:rPr sz="1400" spc="-55" dirty="0">
                <a:latin typeface="Calibri"/>
                <a:cs typeface="Calibri"/>
              </a:rPr>
              <a:t> </a:t>
            </a:r>
            <a:r>
              <a:rPr sz="1400" spc="-5" dirty="0" err="1">
                <a:latin typeface="Calibri"/>
                <a:cs typeface="Calibri"/>
              </a:rPr>
              <a:t>предпринимателей</a:t>
            </a:r>
            <a:r>
              <a:rPr sz="1400" spc="-5" dirty="0" smtClean="0">
                <a:latin typeface="Calibri"/>
                <a:cs typeface="Calibri"/>
              </a:rPr>
              <a:t>»</a:t>
            </a:r>
            <a:endParaRPr lang="ru-RU" sz="1400" spc="-5" dirty="0" smtClean="0">
              <a:latin typeface="Calibri"/>
              <a:cs typeface="Calibri"/>
            </a:endParaRP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endParaRPr sz="1400" dirty="0">
              <a:latin typeface="Calibri"/>
              <a:cs typeface="Calibri"/>
            </a:endParaRPr>
          </a:p>
          <a:p>
            <a:pPr marL="299085" marR="295910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 err="1" smtClean="0">
                <a:latin typeface="Calibri"/>
                <a:cs typeface="Calibri"/>
              </a:rPr>
              <a:t>Молодёжный</a:t>
            </a:r>
            <a:r>
              <a:rPr sz="1400" spc="-10" dirty="0" smtClean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бизнес-форум «</a:t>
            </a:r>
            <a:r>
              <a:rPr sz="1400" spc="-5" dirty="0" smtClean="0">
                <a:latin typeface="Calibri"/>
                <a:cs typeface="Calibri"/>
              </a:rPr>
              <a:t>С</a:t>
            </a:r>
            <a:r>
              <a:rPr lang="ru-RU" sz="1400" spc="-5" dirty="0" smtClean="0">
                <a:latin typeface="Calibri"/>
                <a:cs typeface="Calibri"/>
              </a:rPr>
              <a:t>УП»</a:t>
            </a:r>
          </a:p>
          <a:p>
            <a:pPr marL="299085" marR="295910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endParaRPr sz="1400" dirty="0">
              <a:latin typeface="Calibri"/>
              <a:cs typeface="Calibri"/>
            </a:endParaRP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 err="1" smtClean="0">
                <a:latin typeface="Calibri"/>
                <a:cs typeface="Calibri"/>
              </a:rPr>
              <a:t>Форум</a:t>
            </a:r>
            <a:r>
              <a:rPr sz="1400" spc="-5" dirty="0" smtClean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«Успешная семья, </a:t>
            </a:r>
            <a:r>
              <a:rPr sz="1400" dirty="0">
                <a:latin typeface="Calibri"/>
                <a:cs typeface="Calibri"/>
              </a:rPr>
              <a:t>успешная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 err="1">
                <a:latin typeface="Calibri"/>
                <a:cs typeface="Calibri"/>
              </a:rPr>
              <a:t>Россия</a:t>
            </a:r>
            <a:r>
              <a:rPr sz="1400" spc="-10" dirty="0" smtClean="0">
                <a:latin typeface="Calibri"/>
                <a:cs typeface="Calibri"/>
              </a:rPr>
              <a:t>!»</a:t>
            </a:r>
            <a:endParaRPr lang="ru-RU" sz="1400" spc="-10" dirty="0" smtClean="0">
              <a:latin typeface="Calibri"/>
              <a:cs typeface="Calibri"/>
            </a:endParaRP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endParaRPr sz="1400" dirty="0">
              <a:latin typeface="Calibri"/>
              <a:cs typeface="Calibri"/>
            </a:endParaRP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dirty="0" err="1" smtClean="0">
                <a:latin typeface="Calibri"/>
                <a:cs typeface="Calibri"/>
              </a:rPr>
              <a:t>Молочный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форум </a:t>
            </a:r>
            <a:r>
              <a:rPr sz="1400" spc="-30" dirty="0">
                <a:latin typeface="Calibri"/>
                <a:cs typeface="Calibri"/>
              </a:rPr>
              <a:t>(г.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5" dirty="0" err="1">
                <a:latin typeface="Calibri"/>
                <a:cs typeface="Calibri"/>
              </a:rPr>
              <a:t>Ялуторовск</a:t>
            </a:r>
            <a:r>
              <a:rPr sz="1400" spc="-5" dirty="0" smtClean="0">
                <a:latin typeface="Calibri"/>
                <a:cs typeface="Calibri"/>
              </a:rPr>
              <a:t>)</a:t>
            </a:r>
            <a:endParaRPr lang="ru-RU" sz="1400" spc="-5" dirty="0" smtClean="0">
              <a:latin typeface="Calibri"/>
              <a:cs typeface="Calibri"/>
            </a:endParaRP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endParaRPr sz="1400" dirty="0">
              <a:latin typeface="Calibri"/>
              <a:cs typeface="Calibri"/>
            </a:endParaRP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 err="1" smtClean="0">
                <a:latin typeface="Calibri"/>
                <a:cs typeface="Calibri"/>
              </a:rPr>
              <a:t>Уха-царица</a:t>
            </a:r>
            <a:r>
              <a:rPr sz="1400" spc="-5" dirty="0" smtClean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(г.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20" dirty="0" err="1">
                <a:latin typeface="Calibri"/>
                <a:cs typeface="Calibri"/>
              </a:rPr>
              <a:t>Тобольск</a:t>
            </a:r>
            <a:r>
              <a:rPr sz="1400" spc="-20" dirty="0" smtClean="0">
                <a:latin typeface="Calibri"/>
                <a:cs typeface="Calibri"/>
              </a:rPr>
              <a:t>)</a:t>
            </a:r>
            <a:endParaRPr lang="ru-RU" sz="1400" spc="-20" dirty="0" smtClean="0">
              <a:latin typeface="Calibri"/>
              <a:cs typeface="Calibri"/>
            </a:endParaRP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endParaRPr sz="1400" dirty="0">
              <a:latin typeface="Calibri"/>
              <a:cs typeface="Calibri"/>
            </a:endParaRP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 err="1" smtClean="0">
                <a:latin typeface="Calibri"/>
                <a:cs typeface="Calibri"/>
              </a:rPr>
              <a:t>Гастрономический</a:t>
            </a:r>
            <a:r>
              <a:rPr sz="1400" spc="-10" dirty="0" smtClean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фестиваль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«</a:t>
            </a:r>
            <a:r>
              <a:rPr sz="1400" spc="-5" dirty="0" err="1">
                <a:latin typeface="Calibri"/>
                <a:cs typeface="Calibri"/>
              </a:rPr>
              <a:t>Яйцефест</a:t>
            </a:r>
            <a:r>
              <a:rPr sz="1400" spc="-5" dirty="0" smtClean="0">
                <a:latin typeface="Calibri"/>
                <a:cs typeface="Calibri"/>
              </a:rPr>
              <a:t>»</a:t>
            </a:r>
            <a:endParaRPr lang="ru-RU" sz="1400" spc="-5" dirty="0" smtClean="0">
              <a:latin typeface="Calibri"/>
              <a:cs typeface="Calibri"/>
            </a:endParaRP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endParaRPr lang="ru-RU" sz="1400" spc="-5" dirty="0" smtClean="0">
              <a:latin typeface="Calibri"/>
              <a:cs typeface="Calibri"/>
            </a:endParaRP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lang="ru-RU" sz="1400" dirty="0" smtClean="0"/>
              <a:t>Фестиваль фермерской еды «СВОЕ» </a:t>
            </a: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endParaRPr lang="ru-RU" sz="1400" dirty="0" smtClean="0"/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lang="ru-RU" sz="1400" dirty="0" smtClean="0"/>
              <a:t>Форум предпринимателей  АПК Тюменской области </a:t>
            </a: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endParaRPr lang="ru-RU" sz="1400" dirty="0" smtClean="0"/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 err="1" smtClean="0">
                <a:latin typeface="Calibri"/>
                <a:cs typeface="Calibri"/>
              </a:rPr>
              <a:t>Выставки</a:t>
            </a:r>
            <a:r>
              <a:rPr sz="1400" spc="-5" dirty="0" smtClean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 err="1">
                <a:latin typeface="Calibri"/>
                <a:cs typeface="Calibri"/>
              </a:rPr>
              <a:t>ярмарки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 smtClean="0">
                <a:latin typeface="Calibri"/>
                <a:cs typeface="Calibri"/>
              </a:rPr>
              <a:t>АПК</a:t>
            </a:r>
            <a:endParaRPr lang="ru-RU" sz="1400" dirty="0" smtClean="0">
              <a:latin typeface="Calibri"/>
              <a:cs typeface="Calibri"/>
            </a:endParaRP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endParaRPr lang="ru-RU" sz="1400" dirty="0" smtClean="0">
              <a:latin typeface="Calibri"/>
              <a:cs typeface="Calibri"/>
            </a:endParaRPr>
          </a:p>
          <a:p>
            <a:pPr marL="299085" indent="-287020"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 err="1" smtClean="0">
                <a:latin typeface="Calibri"/>
                <a:cs typeface="Calibri"/>
              </a:rPr>
              <a:t>Фестиваль</a:t>
            </a:r>
            <a:r>
              <a:rPr sz="1400" spc="-5" dirty="0" smtClean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сельских </a:t>
            </a:r>
            <a:r>
              <a:rPr sz="1400" spc="-5" dirty="0">
                <a:latin typeface="Calibri"/>
                <a:cs typeface="Calibri"/>
              </a:rPr>
              <a:t>профессий </a:t>
            </a:r>
            <a:r>
              <a:rPr sz="1400" spc="-10" dirty="0">
                <a:latin typeface="Calibri"/>
                <a:cs typeface="Calibri"/>
              </a:rPr>
              <a:t>«Детская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 err="1">
                <a:latin typeface="Calibri"/>
                <a:cs typeface="Calibri"/>
              </a:rPr>
              <a:t>ферма</a:t>
            </a:r>
            <a:r>
              <a:rPr sz="1400" spc="-5" dirty="0" smtClean="0">
                <a:latin typeface="Calibri"/>
                <a:cs typeface="Calibri"/>
              </a:rPr>
              <a:t>»</a:t>
            </a:r>
            <a:endParaRPr lang="ru-RU" sz="1400" spc="-5" dirty="0" smtClean="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10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58546" y="134873"/>
            <a:ext cx="23977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2.</a:t>
            </a:r>
            <a:r>
              <a:rPr spc="-60" dirty="0"/>
              <a:t> </a:t>
            </a:r>
            <a:r>
              <a:rPr spc="-10" dirty="0"/>
              <a:t>ПРОДВИЖЕНИЕ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0559" y="0"/>
              <a:ext cx="4663440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0"/>
              <a:ext cx="4571999" cy="51434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58546" y="729488"/>
            <a:ext cx="3923029" cy="3654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latin typeface="Calibri"/>
                <a:cs typeface="Calibri"/>
              </a:rPr>
              <a:t>Направления </a:t>
            </a:r>
            <a:r>
              <a:rPr sz="1400" b="1" dirty="0">
                <a:latin typeface="Calibri"/>
                <a:cs typeface="Calibri"/>
              </a:rPr>
              <a:t>и объекты</a:t>
            </a:r>
            <a:r>
              <a:rPr sz="1400" b="1" spc="-75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поддержки: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стартапы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>
                <a:latin typeface="Calibri"/>
                <a:cs typeface="Calibri"/>
              </a:rPr>
              <a:t>агростартапы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сельских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400" spc="-10" dirty="0">
                <a:latin typeface="Calibri"/>
                <a:cs typeface="Calibri"/>
              </a:rPr>
              <a:t>предпринимателей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Calibri"/>
              <a:cs typeface="Calibri"/>
            </a:endParaRPr>
          </a:p>
          <a:p>
            <a:pPr marL="299085" marR="491490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интеграционные </a:t>
            </a:r>
            <a:r>
              <a:rPr sz="1400" spc="-10" dirty="0">
                <a:latin typeface="Calibri"/>
                <a:cs typeface="Calibri"/>
              </a:rPr>
              <a:t>процессы </a:t>
            </a:r>
            <a:r>
              <a:rPr sz="1400" dirty="0">
                <a:latin typeface="Calibri"/>
                <a:cs typeface="Calibri"/>
              </a:rPr>
              <a:t>при </a:t>
            </a:r>
            <a:r>
              <a:rPr sz="1400" spc="-5" dirty="0">
                <a:latin typeface="Calibri"/>
                <a:cs typeface="Calibri"/>
              </a:rPr>
              <a:t>создании  производственных цепочек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между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400" spc="-5" dirty="0">
                <a:latin typeface="Calibri"/>
                <a:cs typeface="Calibri"/>
              </a:rPr>
              <a:t>переработчиками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10" dirty="0">
                <a:latin typeface="Calibri"/>
                <a:cs typeface="Calibri"/>
              </a:rPr>
              <a:t>производителями </a:t>
            </a:r>
            <a:r>
              <a:rPr sz="1400" spc="-5" dirty="0">
                <a:latin typeface="Calibri"/>
                <a:cs typeface="Calibri"/>
              </a:rPr>
              <a:t>(в</a:t>
            </a:r>
            <a:r>
              <a:rPr sz="1400" spc="4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т.ч.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400" spc="-5" dirty="0">
                <a:latin typeface="Calibri"/>
                <a:cs typeface="Calibri"/>
              </a:rPr>
              <a:t>через механизмы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агрофраншиз)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Calibri"/>
              <a:cs typeface="Calibri"/>
            </a:endParaRPr>
          </a:p>
          <a:p>
            <a:pPr marL="299085" marR="55880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кооперационные </a:t>
            </a:r>
            <a:r>
              <a:rPr sz="1400" spc="-10" dirty="0">
                <a:latin typeface="Calibri"/>
                <a:cs typeface="Calibri"/>
              </a:rPr>
              <a:t>процессы между </a:t>
            </a:r>
            <a:r>
              <a:rPr sz="1400" spc="-5" dirty="0">
                <a:latin typeface="Calibri"/>
                <a:cs typeface="Calibri"/>
              </a:rPr>
              <a:t>субъектами  </a:t>
            </a:r>
            <a:r>
              <a:rPr sz="1400" dirty="0">
                <a:latin typeface="Calibri"/>
                <a:cs typeface="Calibri"/>
              </a:rPr>
              <a:t>МСП с </a:t>
            </a:r>
            <a:r>
              <a:rPr sz="1400" spc="-10" dirty="0">
                <a:latin typeface="Calibri"/>
                <a:cs typeface="Calibri"/>
              </a:rPr>
              <a:t>целью </a:t>
            </a:r>
            <a:r>
              <a:rPr sz="1400" spc="-5" dirty="0">
                <a:latin typeface="Calibri"/>
                <a:cs typeface="Calibri"/>
              </a:rPr>
              <a:t>развития </a:t>
            </a:r>
            <a:r>
              <a:rPr sz="1400" dirty="0">
                <a:latin typeface="Calibri"/>
                <a:cs typeface="Calibri"/>
              </a:rPr>
              <a:t>новых </a:t>
            </a:r>
            <a:r>
              <a:rPr sz="1400" spc="-5" dirty="0">
                <a:latin typeface="Calibri"/>
                <a:cs typeface="Calibri"/>
              </a:rPr>
              <a:t>совместных  бизнесов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>
                <a:latin typeface="Calibri"/>
                <a:cs typeface="Calibri"/>
              </a:rPr>
              <a:t>развития </a:t>
            </a:r>
            <a:r>
              <a:rPr sz="1400" spc="-10" dirty="0">
                <a:latin typeface="Calibri"/>
                <a:cs typeface="Calibri"/>
              </a:rPr>
              <a:t>сельской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территории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Wingdings"/>
              <a:buChar char=""/>
            </a:pPr>
            <a:endParaRPr sz="1350">
              <a:latin typeface="Calibri"/>
              <a:cs typeface="Calibri"/>
            </a:endParaRPr>
          </a:p>
          <a:p>
            <a:pPr marL="299085" marR="5080" indent="-287020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разработка </a:t>
            </a:r>
            <a:r>
              <a:rPr sz="1400" spc="-5" dirty="0">
                <a:latin typeface="Calibri"/>
                <a:cs typeface="Calibri"/>
              </a:rPr>
              <a:t>(приобретение)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>
                <a:latin typeface="Calibri"/>
                <a:cs typeface="Calibri"/>
              </a:rPr>
              <a:t>внедрение </a:t>
            </a:r>
            <a:r>
              <a:rPr sz="1400" dirty="0">
                <a:latin typeface="Calibri"/>
                <a:cs typeface="Calibri"/>
              </a:rPr>
              <a:t>новых  </a:t>
            </a:r>
            <a:r>
              <a:rPr sz="1400" spc="-10" dirty="0">
                <a:latin typeface="Calibri"/>
                <a:cs typeface="Calibri"/>
              </a:rPr>
              <a:t>технологий </a:t>
            </a:r>
            <a:r>
              <a:rPr sz="1400" dirty="0">
                <a:latin typeface="Calibri"/>
                <a:cs typeface="Calibri"/>
              </a:rPr>
              <a:t>в </a:t>
            </a:r>
            <a:r>
              <a:rPr sz="1400" spc="-5" dirty="0">
                <a:latin typeface="Calibri"/>
                <a:cs typeface="Calibri"/>
              </a:rPr>
              <a:t>производственные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цепочки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400" spc="-10" dirty="0">
                <a:latin typeface="Calibri"/>
                <a:cs typeface="Calibri"/>
              </a:rPr>
              <a:t>производителей </a:t>
            </a:r>
            <a:r>
              <a:rPr sz="1400" dirty="0">
                <a:latin typeface="Calibri"/>
                <a:cs typeface="Calibri"/>
              </a:rPr>
              <a:t>сырья и их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переработчиков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11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58546" y="134873"/>
            <a:ext cx="25374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3.</a:t>
            </a:r>
            <a:r>
              <a:rPr spc="-50" dirty="0"/>
              <a:t> </a:t>
            </a:r>
            <a:r>
              <a:rPr spc="-20" dirty="0"/>
              <a:t>ГОСПОДДЕРЖКА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0559" y="0"/>
              <a:ext cx="4663440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0"/>
              <a:ext cx="4572000" cy="514349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58546" y="708151"/>
            <a:ext cx="3988435" cy="38893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latin typeface="Calibri"/>
                <a:cs typeface="Calibri"/>
              </a:rPr>
              <a:t>Направления </a:t>
            </a:r>
            <a:r>
              <a:rPr sz="1400" b="1" dirty="0">
                <a:latin typeface="Calibri"/>
                <a:cs typeface="Calibri"/>
              </a:rPr>
              <a:t>и объекты</a:t>
            </a:r>
            <a:r>
              <a:rPr sz="1400" b="1" spc="-75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поддержки: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>
              <a:latin typeface="Calibri"/>
              <a:cs typeface="Calibri"/>
            </a:endParaRPr>
          </a:p>
          <a:p>
            <a:pPr marL="299085" marR="198120" indent="-287020">
              <a:lnSpc>
                <a:spcPts val="1510"/>
              </a:lnSpc>
              <a:spcBef>
                <a:spcPts val="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создание возможностей </a:t>
            </a:r>
            <a:r>
              <a:rPr sz="1400" spc="-10" dirty="0">
                <a:latin typeface="Calibri"/>
                <a:cs typeface="Calibri"/>
              </a:rPr>
              <a:t>терпеливого  </a:t>
            </a:r>
            <a:r>
              <a:rPr sz="1400" spc="-5" dirty="0">
                <a:latin typeface="Calibri"/>
                <a:cs typeface="Calibri"/>
              </a:rPr>
              <a:t>финансирования инвестиционных проектов </a:t>
            </a:r>
            <a:r>
              <a:rPr sz="1400" dirty="0">
                <a:latin typeface="Calibri"/>
                <a:cs typeface="Calibri"/>
              </a:rPr>
              <a:t>и  </a:t>
            </a:r>
            <a:r>
              <a:rPr sz="1400" spc="-5" dirty="0">
                <a:latin typeface="Calibri"/>
                <a:cs typeface="Calibri"/>
              </a:rPr>
              <a:t>стартапов </a:t>
            </a:r>
            <a:r>
              <a:rPr sz="1400" dirty="0">
                <a:latin typeface="Calibri"/>
                <a:cs typeface="Calibri"/>
              </a:rPr>
              <a:t>на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селе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Wingdings"/>
              <a:buChar char=""/>
            </a:pPr>
            <a:endParaRPr sz="1200">
              <a:latin typeface="Calibri"/>
              <a:cs typeface="Calibri"/>
            </a:endParaRPr>
          </a:p>
          <a:p>
            <a:pPr marL="299085" marR="247015" indent="-287020">
              <a:lnSpc>
                <a:spcPts val="1510"/>
              </a:lnSpc>
              <a:spcBef>
                <a:spcPts val="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органическая сертификация </a:t>
            </a:r>
            <a:r>
              <a:rPr sz="1400" spc="-10" dirty="0">
                <a:latin typeface="Calibri"/>
                <a:cs typeface="Calibri"/>
              </a:rPr>
              <a:t>сельхозземель </a:t>
            </a:r>
            <a:r>
              <a:rPr sz="1400" dirty="0">
                <a:latin typeface="Calibri"/>
                <a:cs typeface="Calibri"/>
              </a:rPr>
              <a:t>и  </a:t>
            </a:r>
            <a:r>
              <a:rPr sz="1400" spc="-10" dirty="0">
                <a:latin typeface="Calibri"/>
                <a:cs typeface="Calibri"/>
              </a:rPr>
              <a:t>предприятий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Wingdings"/>
              <a:buChar char=""/>
            </a:pPr>
            <a:endParaRPr sz="1200">
              <a:latin typeface="Calibri"/>
              <a:cs typeface="Calibri"/>
            </a:endParaRPr>
          </a:p>
          <a:p>
            <a:pPr marL="299085" marR="5080" indent="-287020">
              <a:lnSpc>
                <a:spcPts val="151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производство </a:t>
            </a:r>
            <a:r>
              <a:rPr sz="1400" spc="-5" dirty="0">
                <a:latin typeface="Calibri"/>
                <a:cs typeface="Calibri"/>
              </a:rPr>
              <a:t>органической </a:t>
            </a:r>
            <a:r>
              <a:rPr sz="1400" spc="-10" dirty="0">
                <a:latin typeface="Calibri"/>
                <a:cs typeface="Calibri"/>
              </a:rPr>
              <a:t>продукции, </a:t>
            </a:r>
            <a:r>
              <a:rPr sz="1400" spc="-5" dirty="0">
                <a:latin typeface="Calibri"/>
                <a:cs typeface="Calibri"/>
              </a:rPr>
              <a:t>затраты  </a:t>
            </a:r>
            <a:r>
              <a:rPr sz="1400" dirty="0">
                <a:latin typeface="Calibri"/>
                <a:cs typeface="Calibri"/>
              </a:rPr>
              <a:t>на </a:t>
            </a:r>
            <a:r>
              <a:rPr sz="1400" spc="-5" dirty="0">
                <a:latin typeface="Calibri"/>
                <a:cs typeface="Calibri"/>
              </a:rPr>
              <a:t>органическую </a:t>
            </a:r>
            <a:r>
              <a:rPr sz="1400" spc="-10" dirty="0">
                <a:latin typeface="Calibri"/>
                <a:cs typeface="Calibri"/>
              </a:rPr>
              <a:t>упаковку, </a:t>
            </a:r>
            <a:r>
              <a:rPr sz="1400" spc="-5" dirty="0">
                <a:latin typeface="Calibri"/>
                <a:cs typeface="Calibri"/>
              </a:rPr>
              <a:t>произведенную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ts val="1490"/>
              </a:lnSpc>
            </a:pPr>
            <a:r>
              <a:rPr sz="1400" spc="-5" dirty="0">
                <a:latin typeface="Calibri"/>
                <a:cs typeface="Calibri"/>
              </a:rPr>
              <a:t>регионе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299085" indent="-287020">
              <a:lnSpc>
                <a:spcPts val="1595"/>
              </a:lnSpc>
              <a:spcBef>
                <a:spcPts val="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инвестиционные </a:t>
            </a:r>
            <a:r>
              <a:rPr sz="1400" spc="-5" dirty="0">
                <a:latin typeface="Calibri"/>
                <a:cs typeface="Calibri"/>
              </a:rPr>
              <a:t>проекты </a:t>
            </a:r>
            <a:r>
              <a:rPr sz="1400" spc="-10" dirty="0">
                <a:latin typeface="Calibri"/>
                <a:cs typeface="Calibri"/>
              </a:rPr>
              <a:t>строительства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endParaRPr sz="1400">
              <a:latin typeface="Calibri"/>
              <a:cs typeface="Calibri"/>
            </a:endParaRPr>
          </a:p>
          <a:p>
            <a:pPr marL="299085" marR="8890">
              <a:lnSpc>
                <a:spcPts val="1510"/>
              </a:lnSpc>
              <a:spcBef>
                <a:spcPts val="105"/>
              </a:spcBef>
            </a:pPr>
            <a:r>
              <a:rPr sz="1400" spc="-5" dirty="0">
                <a:latin typeface="Calibri"/>
                <a:cs typeface="Calibri"/>
              </a:rPr>
              <a:t>эксплуатации специализированных фермерских  </a:t>
            </a:r>
            <a:r>
              <a:rPr sz="1400" spc="-10" dirty="0">
                <a:latin typeface="Calibri"/>
                <a:cs typeface="Calibri"/>
              </a:rPr>
              <a:t>рынков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>
                <a:latin typeface="Calibri"/>
                <a:cs typeface="Calibri"/>
              </a:rPr>
              <a:t>местных розничных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сетей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00">
              <a:latin typeface="Calibri"/>
              <a:cs typeface="Calibri"/>
            </a:endParaRPr>
          </a:p>
          <a:p>
            <a:pPr marL="299085" marR="269875" indent="-287020">
              <a:lnSpc>
                <a:spcPts val="151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IT проекты </a:t>
            </a:r>
            <a:r>
              <a:rPr sz="1400" dirty="0">
                <a:latin typeface="Calibri"/>
                <a:cs typeface="Calibri"/>
              </a:rPr>
              <a:t>по </a:t>
            </a:r>
            <a:r>
              <a:rPr sz="1400" spc="-5" dirty="0">
                <a:latin typeface="Calibri"/>
                <a:cs typeface="Calibri"/>
              </a:rPr>
              <a:t>платформенным решениям </a:t>
            </a:r>
            <a:r>
              <a:rPr sz="1400" dirty="0">
                <a:latin typeface="Calibri"/>
                <a:cs typeface="Calibri"/>
              </a:rPr>
              <a:t>по  </a:t>
            </a:r>
            <a:r>
              <a:rPr sz="1400" spc="-5" dirty="0">
                <a:latin typeface="Calibri"/>
                <a:cs typeface="Calibri"/>
              </a:rPr>
              <a:t>формированию </a:t>
            </a:r>
            <a:r>
              <a:rPr sz="1400" spc="-10" dirty="0">
                <a:latin typeface="Calibri"/>
                <a:cs typeface="Calibri"/>
              </a:rPr>
              <a:t>среды </a:t>
            </a:r>
            <a:r>
              <a:rPr sz="1400" spc="-5" dirty="0">
                <a:latin typeface="Calibri"/>
                <a:cs typeface="Calibri"/>
              </a:rPr>
              <a:t>для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сельских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ts val="1490"/>
              </a:lnSpc>
            </a:pPr>
            <a:r>
              <a:rPr sz="1400" spc="-5" dirty="0">
                <a:latin typeface="Calibri"/>
                <a:cs typeface="Calibri"/>
              </a:rPr>
              <a:t>предпринимателей, </a:t>
            </a:r>
            <a:r>
              <a:rPr sz="1400" dirty="0">
                <a:latin typeface="Calibri"/>
                <a:cs typeface="Calibri"/>
              </a:rPr>
              <a:t>по </a:t>
            </a:r>
            <a:r>
              <a:rPr sz="1400" spc="-5" dirty="0">
                <a:latin typeface="Calibri"/>
                <a:cs typeface="Calibri"/>
              </a:rPr>
              <a:t>сбыту </a:t>
            </a:r>
            <a:r>
              <a:rPr sz="1400" spc="-10" dirty="0">
                <a:latin typeface="Calibri"/>
                <a:cs typeface="Calibri"/>
              </a:rPr>
              <a:t>продуктов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т.п.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12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58546" y="134873"/>
            <a:ext cx="25374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3.</a:t>
            </a:r>
            <a:r>
              <a:rPr spc="-50" dirty="0"/>
              <a:t> </a:t>
            </a:r>
            <a:r>
              <a:rPr spc="-20" dirty="0"/>
              <a:t>ГОСПОДДЕРЖКА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0559" y="0"/>
              <a:ext cx="4663440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0"/>
              <a:ext cx="4571999" cy="51434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58546" y="729488"/>
            <a:ext cx="3937000" cy="3654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marR="699135" indent="-287020">
              <a:lnSpc>
                <a:spcPct val="100000"/>
              </a:lnSpc>
              <a:spcBef>
                <a:spcPts val="10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Поддержка </a:t>
            </a:r>
            <a:r>
              <a:rPr sz="1400" dirty="0">
                <a:latin typeface="Calibri"/>
                <a:cs typeface="Calibri"/>
              </a:rPr>
              <a:t>по </a:t>
            </a:r>
            <a:r>
              <a:rPr sz="1400" spc="-5" dirty="0">
                <a:latin typeface="Calibri"/>
                <a:cs typeface="Calibri"/>
              </a:rPr>
              <a:t>созданию местной сети  фермерских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магазинов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Wingdings"/>
              <a:buChar char=""/>
            </a:pPr>
            <a:endParaRPr sz="1350">
              <a:latin typeface="Calibri"/>
              <a:cs typeface="Calibri"/>
            </a:endParaRPr>
          </a:p>
          <a:p>
            <a:pPr marL="299085" marR="10096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Поддержка строительства </a:t>
            </a:r>
            <a:r>
              <a:rPr sz="1400" spc="-5" dirty="0">
                <a:latin typeface="Calibri"/>
                <a:cs typeface="Calibri"/>
              </a:rPr>
              <a:t>сети фермерских  </a:t>
            </a:r>
            <a:r>
              <a:rPr sz="1400" spc="-10" dirty="0">
                <a:latin typeface="Calibri"/>
                <a:cs typeface="Calibri"/>
              </a:rPr>
              <a:t>рынков </a:t>
            </a:r>
            <a:r>
              <a:rPr sz="1400" dirty="0">
                <a:latin typeface="Calibri"/>
                <a:cs typeface="Calibri"/>
              </a:rPr>
              <a:t>с первичной </a:t>
            </a:r>
            <a:r>
              <a:rPr sz="1400" spc="-5" dirty="0">
                <a:latin typeface="Calibri"/>
                <a:cs typeface="Calibri"/>
              </a:rPr>
              <a:t>переработкой, </a:t>
            </a:r>
            <a:r>
              <a:rPr sz="1400" spc="-10" dirty="0">
                <a:latin typeface="Calibri"/>
                <a:cs typeface="Calibri"/>
              </a:rPr>
              <a:t>упаковкой  </a:t>
            </a:r>
            <a:r>
              <a:rPr sz="1400" spc="-5" dirty="0">
                <a:latin typeface="Calibri"/>
                <a:cs typeface="Calibri"/>
              </a:rPr>
              <a:t>с/х </a:t>
            </a:r>
            <a:r>
              <a:rPr sz="1400" spc="-10" dirty="0">
                <a:latin typeface="Calibri"/>
                <a:cs typeface="Calibri"/>
              </a:rPr>
              <a:t>продукции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Wingdings"/>
              <a:buChar char=""/>
            </a:pPr>
            <a:endParaRPr sz="1350">
              <a:latin typeface="Calibri"/>
              <a:cs typeface="Calibri"/>
            </a:endParaRPr>
          </a:p>
          <a:p>
            <a:pPr marL="299085" marR="8890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Поддержка </a:t>
            </a:r>
            <a:r>
              <a:rPr sz="1400" dirty="0">
                <a:latin typeface="Calibri"/>
                <a:cs typeface="Calibri"/>
              </a:rPr>
              <a:t>участия </a:t>
            </a:r>
            <a:r>
              <a:rPr sz="1400" spc="-10" dirty="0">
                <a:latin typeface="Calibri"/>
                <a:cs typeface="Calibri"/>
              </a:rPr>
              <a:t>товаропроизводителей </a:t>
            </a:r>
            <a:r>
              <a:rPr sz="1400" dirty="0">
                <a:latin typeface="Calibri"/>
                <a:cs typeface="Calibri"/>
              </a:rPr>
              <a:t>в  региональной </a:t>
            </a:r>
            <a:r>
              <a:rPr sz="1400" spc="-5" dirty="0">
                <a:latin typeface="Calibri"/>
                <a:cs typeface="Calibri"/>
              </a:rPr>
              <a:t>торговой </a:t>
            </a:r>
            <a:r>
              <a:rPr sz="1400" spc="-10" dirty="0">
                <a:latin typeface="Calibri"/>
                <a:cs typeface="Calibri"/>
              </a:rPr>
              <a:t>марке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>
                <a:latin typeface="Calibri"/>
                <a:cs typeface="Calibri"/>
              </a:rPr>
              <a:t>добровольном  получении </a:t>
            </a:r>
            <a:r>
              <a:rPr sz="1400" spc="-10" dirty="0">
                <a:latin typeface="Calibri"/>
                <a:cs typeface="Calibri"/>
              </a:rPr>
              <a:t>знака </a:t>
            </a:r>
            <a:r>
              <a:rPr sz="1400" spc="-5" dirty="0">
                <a:latin typeface="Calibri"/>
                <a:cs typeface="Calibri"/>
              </a:rPr>
              <a:t>качества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органической</a:t>
            </a:r>
            <a:endParaRPr sz="1400">
              <a:latin typeface="Calibri"/>
              <a:cs typeface="Calibri"/>
            </a:endParaRPr>
          </a:p>
          <a:p>
            <a:pPr marL="299085" marR="1209040">
              <a:lnSpc>
                <a:spcPct val="100000"/>
              </a:lnSpc>
            </a:pPr>
            <a:r>
              <a:rPr sz="1400" spc="-10" dirty="0">
                <a:latin typeface="Calibri"/>
                <a:cs typeface="Calibri"/>
              </a:rPr>
              <a:t>продукции </a:t>
            </a:r>
            <a:r>
              <a:rPr sz="1400" spc="-5" dirty="0">
                <a:latin typeface="Calibri"/>
                <a:cs typeface="Calibri"/>
              </a:rPr>
              <a:t>(через объединение  </a:t>
            </a:r>
            <a:r>
              <a:rPr sz="1400" spc="-10" dirty="0">
                <a:latin typeface="Calibri"/>
                <a:cs typeface="Calibri"/>
              </a:rPr>
              <a:t>товаропроизводителей)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Поддержка </a:t>
            </a:r>
            <a:r>
              <a:rPr sz="1400" spc="-5" dirty="0">
                <a:latin typeface="Calibri"/>
                <a:cs typeface="Calibri"/>
              </a:rPr>
              <a:t>фермерских </a:t>
            </a:r>
            <a:r>
              <a:rPr sz="1400" spc="-20" dirty="0">
                <a:latin typeface="Calibri"/>
                <a:cs typeface="Calibri"/>
              </a:rPr>
              <a:t>отделов </a:t>
            </a:r>
            <a:r>
              <a:rPr sz="1400" dirty="0">
                <a:latin typeface="Calibri"/>
                <a:cs typeface="Calibri"/>
              </a:rPr>
              <a:t>«shop in</a:t>
            </a:r>
            <a:r>
              <a:rPr sz="1400" spc="3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shop»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400" spc="-5" dirty="0">
                <a:latin typeface="Calibri"/>
                <a:cs typeface="Calibri"/>
              </a:rPr>
              <a:t>«Магнит» </a:t>
            </a:r>
            <a:r>
              <a:rPr sz="1400" dirty="0">
                <a:latin typeface="Calibri"/>
                <a:cs typeface="Calibri"/>
              </a:rPr>
              <a:t>и «Х5 </a:t>
            </a:r>
            <a:r>
              <a:rPr sz="1400" spc="-10" dirty="0">
                <a:latin typeface="Calibri"/>
                <a:cs typeface="Calibri"/>
              </a:rPr>
              <a:t>Retail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Group»</a:t>
            </a:r>
            <a:endParaRPr sz="1400">
              <a:latin typeface="Calibri"/>
              <a:cs typeface="Calibri"/>
            </a:endParaRPr>
          </a:p>
          <a:p>
            <a:pPr marL="299085" marR="106680">
              <a:lnSpc>
                <a:spcPct val="100000"/>
              </a:lnSpc>
            </a:pPr>
            <a:r>
              <a:rPr sz="1400" spc="-5" dirty="0">
                <a:latin typeface="Calibri"/>
                <a:cs typeface="Calibri"/>
              </a:rPr>
              <a:t>(партнерские проекты «магазин </a:t>
            </a:r>
            <a:r>
              <a:rPr sz="1400" dirty="0">
                <a:latin typeface="Calibri"/>
                <a:cs typeface="Calibri"/>
              </a:rPr>
              <a:t>в </a:t>
            </a:r>
            <a:r>
              <a:rPr sz="1400" spc="-5" dirty="0">
                <a:latin typeface="Calibri"/>
                <a:cs typeface="Calibri"/>
              </a:rPr>
              <a:t>магазине» </a:t>
            </a:r>
            <a:r>
              <a:rPr sz="1400" dirty="0">
                <a:latin typeface="Calibri"/>
                <a:cs typeface="Calibri"/>
              </a:rPr>
              <a:t>с  </a:t>
            </a:r>
            <a:r>
              <a:rPr sz="1400" spc="-5" dirty="0">
                <a:latin typeface="Calibri"/>
                <a:cs typeface="Calibri"/>
              </a:rPr>
              <a:t>федеральными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сетями)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13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58546" y="134873"/>
            <a:ext cx="25374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3.</a:t>
            </a:r>
            <a:r>
              <a:rPr spc="-50" dirty="0"/>
              <a:t> </a:t>
            </a:r>
            <a:r>
              <a:rPr spc="-20" dirty="0"/>
              <a:t>ГОСПОДДЕРЖКА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8546" y="708151"/>
            <a:ext cx="4085590" cy="36969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latin typeface="Calibri"/>
                <a:cs typeface="Calibri"/>
              </a:rPr>
              <a:t>Меры налогового стимулирования 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130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господдержки: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299085" indent="-287020">
              <a:lnSpc>
                <a:spcPts val="1595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установление ставки </a:t>
            </a:r>
            <a:r>
              <a:rPr sz="1400" dirty="0">
                <a:latin typeface="Calibri"/>
                <a:cs typeface="Calibri"/>
              </a:rPr>
              <a:t>налога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для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ts val="1515"/>
              </a:lnSpc>
            </a:pPr>
            <a:r>
              <a:rPr sz="1400" spc="-10" dirty="0">
                <a:latin typeface="Calibri"/>
                <a:cs typeface="Calibri"/>
              </a:rPr>
              <a:t>налогоплательщиков </a:t>
            </a:r>
            <a:r>
              <a:rPr sz="1400" dirty="0">
                <a:latin typeface="Calibri"/>
                <a:cs typeface="Calibri"/>
              </a:rPr>
              <a:t>в </a:t>
            </a:r>
            <a:r>
              <a:rPr sz="1400" spc="-10" dirty="0">
                <a:latin typeface="Calibri"/>
                <a:cs typeface="Calibri"/>
              </a:rPr>
              <a:t>сельских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территориях,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ts val="1510"/>
              </a:lnSpc>
            </a:pPr>
            <a:r>
              <a:rPr sz="1400" dirty="0">
                <a:latin typeface="Calibri"/>
                <a:cs typeface="Calibri"/>
              </a:rPr>
              <a:t>применяющих </a:t>
            </a:r>
            <a:r>
              <a:rPr sz="1400" spc="-15" dirty="0">
                <a:latin typeface="Calibri"/>
                <a:cs typeface="Calibri"/>
              </a:rPr>
              <a:t>УСН </a:t>
            </a:r>
            <a:r>
              <a:rPr sz="1400" dirty="0">
                <a:latin typeface="Calibri"/>
                <a:cs typeface="Calibri"/>
              </a:rPr>
              <a:t>с </a:t>
            </a:r>
            <a:r>
              <a:rPr sz="1400" spc="-5" dirty="0">
                <a:latin typeface="Calibri"/>
                <a:cs typeface="Calibri"/>
              </a:rPr>
              <a:t>объектом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налогообложения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ts val="1595"/>
              </a:lnSpc>
            </a:pPr>
            <a:r>
              <a:rPr sz="1400" spc="-10" dirty="0">
                <a:latin typeface="Calibri"/>
                <a:cs typeface="Calibri"/>
              </a:rPr>
              <a:t>«доходы», </a:t>
            </a:r>
            <a:r>
              <a:rPr sz="1400" dirty="0">
                <a:latin typeface="Calibri"/>
                <a:cs typeface="Calibri"/>
              </a:rPr>
              <a:t>в </a:t>
            </a:r>
            <a:r>
              <a:rPr sz="1400" spc="-5" dirty="0">
                <a:latin typeface="Calibri"/>
                <a:cs typeface="Calibri"/>
              </a:rPr>
              <a:t>размере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1%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299085" indent="-287020">
              <a:lnSpc>
                <a:spcPts val="1595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проработка законодательных </a:t>
            </a:r>
            <a:r>
              <a:rPr sz="1400" spc="-5" dirty="0">
                <a:latin typeface="Calibri"/>
                <a:cs typeface="Calibri"/>
              </a:rPr>
              <a:t>инициатив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ts val="1515"/>
              </a:lnSpc>
            </a:pPr>
            <a:r>
              <a:rPr sz="1400" spc="-5" dirty="0">
                <a:latin typeface="Calibri"/>
                <a:cs typeface="Calibri"/>
              </a:rPr>
              <a:t>введению налоговых </a:t>
            </a:r>
            <a:r>
              <a:rPr sz="1400" spc="-10" dirty="0">
                <a:latin typeface="Calibri"/>
                <a:cs typeface="Calibri"/>
              </a:rPr>
              <a:t>льгот </a:t>
            </a:r>
            <a:r>
              <a:rPr sz="1400" dirty="0">
                <a:latin typeface="Calibri"/>
                <a:cs typeface="Calibri"/>
              </a:rPr>
              <a:t>для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сельских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ts val="1595"/>
              </a:lnSpc>
            </a:pPr>
            <a:r>
              <a:rPr sz="1400" spc="-5" dirty="0">
                <a:latin typeface="Calibri"/>
                <a:cs typeface="Calibri"/>
              </a:rPr>
              <a:t>предпринимателей,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кооперативов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Calibri"/>
              <a:cs typeface="Calibri"/>
            </a:endParaRPr>
          </a:p>
          <a:p>
            <a:pPr marL="299085" marR="231140" indent="-287020">
              <a:lnSpc>
                <a:spcPct val="9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расширение программы «Агростартап» </a:t>
            </a:r>
            <a:r>
              <a:rPr sz="1400" dirty="0">
                <a:latin typeface="Calibri"/>
                <a:cs typeface="Calibri"/>
              </a:rPr>
              <a:t>по  </a:t>
            </a:r>
            <a:r>
              <a:rPr sz="1400" spc="-10" dirty="0">
                <a:latin typeface="Calibri"/>
                <a:cs typeface="Calibri"/>
              </a:rPr>
              <a:t>количеству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10" dirty="0">
                <a:latin typeface="Calibri"/>
                <a:cs typeface="Calibri"/>
              </a:rPr>
              <a:t>объему </a:t>
            </a:r>
            <a:r>
              <a:rPr sz="1400" spc="-5" dirty="0">
                <a:latin typeface="Calibri"/>
                <a:cs typeface="Calibri"/>
              </a:rPr>
              <a:t>грантов, </a:t>
            </a:r>
            <a:r>
              <a:rPr sz="1400" dirty="0">
                <a:latin typeface="Calibri"/>
                <a:cs typeface="Calibri"/>
              </a:rPr>
              <a:t>с </a:t>
            </a:r>
            <a:r>
              <a:rPr sz="1400" spc="-5" dirty="0">
                <a:latin typeface="Calibri"/>
                <a:cs typeface="Calibri"/>
              </a:rPr>
              <a:t>возможностью  </a:t>
            </a:r>
            <a:r>
              <a:rPr sz="1400" dirty="0">
                <a:latin typeface="Calibri"/>
                <a:cs typeface="Calibri"/>
              </a:rPr>
              <a:t>участия </a:t>
            </a:r>
            <a:r>
              <a:rPr sz="1400" spc="-5" dirty="0">
                <a:latin typeface="Calibri"/>
                <a:cs typeface="Calibri"/>
              </a:rPr>
              <a:t>интеграторов, реализующих </a:t>
            </a:r>
            <a:r>
              <a:rPr sz="1400" dirty="0">
                <a:latin typeface="Calibri"/>
                <a:cs typeface="Calibri"/>
              </a:rPr>
              <a:t>свои  </a:t>
            </a:r>
            <a:r>
              <a:rPr sz="1400" spc="-5" dirty="0">
                <a:latin typeface="Calibri"/>
                <a:cs typeface="Calibri"/>
              </a:rPr>
              <a:t>агрофраншизы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Wingdings"/>
              <a:buChar char=""/>
            </a:pPr>
            <a:endParaRPr sz="1250">
              <a:latin typeface="Calibri"/>
              <a:cs typeface="Calibri"/>
            </a:endParaRPr>
          </a:p>
          <a:p>
            <a:pPr marL="299085" marR="261620" indent="-287020">
              <a:lnSpc>
                <a:spcPts val="151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разработка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>
                <a:latin typeface="Calibri"/>
                <a:cs typeface="Calibri"/>
              </a:rPr>
              <a:t>внедрение программ льготного  финансирования </a:t>
            </a:r>
            <a:r>
              <a:rPr sz="1400" spc="-10" dirty="0">
                <a:latin typeface="Calibri"/>
                <a:cs typeface="Calibri"/>
              </a:rPr>
              <a:t>сельских предпринимателей  </a:t>
            </a:r>
            <a:r>
              <a:rPr sz="1400" spc="-5" dirty="0">
                <a:latin typeface="Calibri"/>
                <a:cs typeface="Calibri"/>
              </a:rPr>
              <a:t>(инвестиционные займы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микрозаймы)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58546" y="134873"/>
            <a:ext cx="25374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3.</a:t>
            </a:r>
            <a:r>
              <a:rPr spc="-50" dirty="0"/>
              <a:t> </a:t>
            </a:r>
            <a:r>
              <a:rPr spc="-20" dirty="0"/>
              <a:t>ГОСПОДДЕРЖКА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4480559" y="0"/>
            <a:ext cx="4663440" cy="5143500"/>
            <a:chOff x="4480559" y="0"/>
            <a:chExt cx="4663440" cy="5143500"/>
          </a:xfrm>
        </p:grpSpPr>
        <p:sp>
          <p:nvSpPr>
            <p:cNvPr id="5" name="object 5"/>
            <p:cNvSpPr/>
            <p:nvPr/>
          </p:nvSpPr>
          <p:spPr>
            <a:xfrm>
              <a:off x="4480559" y="0"/>
              <a:ext cx="4663440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71999" y="0"/>
              <a:ext cx="4572000" cy="51434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14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0559" y="0"/>
              <a:ext cx="4663440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0"/>
              <a:ext cx="4572000" cy="514349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58546" y="134873"/>
            <a:ext cx="36988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4. СЕРВИС </a:t>
            </a:r>
            <a:r>
              <a:rPr dirty="0"/>
              <a:t>И</a:t>
            </a:r>
            <a:r>
              <a:rPr spc="-35" dirty="0"/>
              <a:t> </a:t>
            </a:r>
            <a:r>
              <a:rPr spc="-10" dirty="0"/>
              <a:t>ИНСТРУМЕНТЫ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15</a:t>
            </a:fld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8546" y="667893"/>
            <a:ext cx="3919220" cy="17252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4699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latin typeface="Calibri"/>
                <a:cs typeface="Calibri"/>
              </a:rPr>
              <a:t>Создание </a:t>
            </a:r>
            <a:r>
              <a:rPr sz="1400" b="1" dirty="0">
                <a:latin typeface="Calibri"/>
                <a:cs typeface="Calibri"/>
              </a:rPr>
              <a:t>сервисных </a:t>
            </a:r>
            <a:r>
              <a:rPr sz="1400" b="1" spc="-5" dirty="0">
                <a:latin typeface="Calibri"/>
                <a:cs typeface="Calibri"/>
              </a:rPr>
              <a:t>структур поддержки  сельских предпринимателей 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135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самозанятых  на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селе:</a:t>
            </a:r>
            <a:endParaRPr sz="14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605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Фронт-офисы </a:t>
            </a:r>
            <a:r>
              <a:rPr sz="1400" dirty="0">
                <a:latin typeface="Calibri"/>
                <a:cs typeface="Calibri"/>
              </a:rPr>
              <a:t>+ </a:t>
            </a:r>
            <a:r>
              <a:rPr sz="1400" spc="-5" dirty="0">
                <a:latin typeface="Calibri"/>
                <a:cs typeface="Calibri"/>
              </a:rPr>
              <a:t>экспертные советы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МО</a:t>
            </a:r>
            <a:endParaRPr sz="14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1345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Центр компетенций </a:t>
            </a:r>
            <a:r>
              <a:rPr sz="1400" dirty="0">
                <a:latin typeface="Calibri"/>
                <a:cs typeface="Calibri"/>
              </a:rPr>
              <a:t>в </a:t>
            </a:r>
            <a:r>
              <a:rPr sz="1400" spc="-5" dirty="0">
                <a:latin typeface="Calibri"/>
                <a:cs typeface="Calibri"/>
              </a:rPr>
              <a:t>сфере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АПК</a:t>
            </a:r>
            <a:endParaRPr sz="14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1345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dirty="0">
                <a:latin typeface="Calibri"/>
                <a:cs typeface="Calibri"/>
              </a:rPr>
              <a:t>Венчурный фонд </a:t>
            </a:r>
            <a:r>
              <a:rPr sz="1400" spc="-5" dirty="0">
                <a:latin typeface="Calibri"/>
                <a:cs typeface="Calibri"/>
              </a:rPr>
              <a:t>развития </a:t>
            </a:r>
            <a:r>
              <a:rPr sz="1400" spc="-20" dirty="0">
                <a:latin typeface="Calibri"/>
                <a:cs typeface="Calibri"/>
              </a:rPr>
              <a:t>Тюменской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области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8546" y="3050794"/>
            <a:ext cx="3660775" cy="1382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" dirty="0">
                <a:latin typeface="Calibri"/>
                <a:cs typeface="Calibri"/>
              </a:rPr>
              <a:t>Инструменты: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Calibri"/>
              <a:cs typeface="Calibri"/>
            </a:endParaRPr>
          </a:p>
          <a:p>
            <a:pPr marL="355600" indent="-342900">
              <a:lnSpc>
                <a:spcPts val="1595"/>
              </a:lnSpc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spc="-10" dirty="0">
                <a:latin typeface="Calibri"/>
                <a:cs typeface="Calibri"/>
              </a:rPr>
              <a:t>Определение </a:t>
            </a:r>
            <a:r>
              <a:rPr sz="1400" spc="-5" dirty="0">
                <a:latin typeface="Calibri"/>
                <a:cs typeface="Calibri"/>
              </a:rPr>
              <a:t>сырьевой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базы</a:t>
            </a:r>
            <a:endParaRPr sz="1400">
              <a:latin typeface="Calibri"/>
              <a:cs typeface="Calibri"/>
            </a:endParaRPr>
          </a:p>
          <a:p>
            <a:pPr marL="355600">
              <a:lnSpc>
                <a:spcPts val="1595"/>
              </a:lnSpc>
            </a:pPr>
            <a:r>
              <a:rPr sz="1400" spc="-5" dirty="0">
                <a:latin typeface="Calibri"/>
                <a:cs typeface="Calibri"/>
              </a:rPr>
              <a:t>муниципалитетов </a:t>
            </a:r>
            <a:r>
              <a:rPr sz="1400" dirty="0">
                <a:latin typeface="Calibri"/>
                <a:cs typeface="Calibri"/>
              </a:rPr>
              <a:t>для </a:t>
            </a:r>
            <a:r>
              <a:rPr sz="1400" spc="-5" dirty="0">
                <a:latin typeface="Calibri"/>
                <a:cs typeface="Calibri"/>
              </a:rPr>
              <a:t>развития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кластеров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50">
              <a:latin typeface="Calibri"/>
              <a:cs typeface="Calibri"/>
            </a:endParaRPr>
          </a:p>
          <a:p>
            <a:pPr marL="355600" marR="5080" indent="-342900">
              <a:lnSpc>
                <a:spcPts val="1510"/>
              </a:lnSpc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dirty="0">
                <a:latin typeface="Calibri"/>
                <a:cs typeface="Calibri"/>
              </a:rPr>
              <a:t>Инвестиционные </a:t>
            </a:r>
            <a:r>
              <a:rPr sz="1400" spc="-5" dirty="0">
                <a:latin typeface="Calibri"/>
                <a:cs typeface="Calibri"/>
              </a:rPr>
              <a:t>профили</a:t>
            </a:r>
            <a:r>
              <a:rPr sz="1400" spc="-8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муниципальных  </a:t>
            </a:r>
            <a:r>
              <a:rPr sz="1400" spc="-5" dirty="0">
                <a:latin typeface="Calibri"/>
                <a:cs typeface="Calibri"/>
              </a:rPr>
              <a:t>образований </a:t>
            </a:r>
            <a:r>
              <a:rPr sz="1400" spc="-20" dirty="0">
                <a:latin typeface="Calibri"/>
                <a:cs typeface="Calibri"/>
              </a:rPr>
              <a:t>Тюменской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области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9686" y="0"/>
              <a:ext cx="4654313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0"/>
              <a:ext cx="4572000" cy="5143500"/>
            </a:xfrm>
            <a:custGeom>
              <a:avLst/>
              <a:gdLst/>
              <a:ahLst/>
              <a:cxnLst/>
              <a:rect l="l" t="t" r="r" b="b"/>
              <a:pathLst>
                <a:path w="4572000" h="5143500">
                  <a:moveTo>
                    <a:pt x="4572000" y="0"/>
                  </a:moveTo>
                  <a:lnTo>
                    <a:pt x="0" y="0"/>
                  </a:lnTo>
                  <a:lnTo>
                    <a:pt x="0" y="5143500"/>
                  </a:lnTo>
                  <a:lnTo>
                    <a:pt x="4572000" y="5143500"/>
                  </a:lnTo>
                  <a:lnTo>
                    <a:pt x="457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4773167"/>
              <a:ext cx="4572000" cy="370840"/>
            </a:xfrm>
            <a:custGeom>
              <a:avLst/>
              <a:gdLst/>
              <a:ahLst/>
              <a:cxnLst/>
              <a:rect l="l" t="t" r="r" b="b"/>
              <a:pathLst>
                <a:path w="4572000" h="370839">
                  <a:moveTo>
                    <a:pt x="4572000" y="0"/>
                  </a:moveTo>
                  <a:lnTo>
                    <a:pt x="0" y="0"/>
                  </a:lnTo>
                  <a:lnTo>
                    <a:pt x="0" y="370331"/>
                  </a:lnTo>
                  <a:lnTo>
                    <a:pt x="4572000" y="370331"/>
                  </a:lnTo>
                  <a:lnTo>
                    <a:pt x="4572000" y="0"/>
                  </a:lnTo>
                  <a:close/>
                </a:path>
              </a:pathLst>
            </a:custGeom>
            <a:solidFill>
              <a:srgbClr val="F7ED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42944" y="4773167"/>
              <a:ext cx="826135" cy="370840"/>
            </a:xfrm>
            <a:custGeom>
              <a:avLst/>
              <a:gdLst/>
              <a:ahLst/>
              <a:cxnLst/>
              <a:rect l="l" t="t" r="r" b="b"/>
              <a:pathLst>
                <a:path w="826135" h="370839">
                  <a:moveTo>
                    <a:pt x="124713" y="0"/>
                  </a:moveTo>
                  <a:lnTo>
                    <a:pt x="0" y="370331"/>
                  </a:lnTo>
                  <a:lnTo>
                    <a:pt x="819911" y="368218"/>
                  </a:lnTo>
                  <a:lnTo>
                    <a:pt x="826007" y="4229"/>
                  </a:lnTo>
                  <a:lnTo>
                    <a:pt x="124713" y="0"/>
                  </a:lnTo>
                  <a:close/>
                </a:path>
              </a:pathLst>
            </a:custGeom>
            <a:solidFill>
              <a:srgbClr val="B789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814571" y="4771644"/>
              <a:ext cx="757555" cy="372110"/>
            </a:xfrm>
            <a:custGeom>
              <a:avLst/>
              <a:gdLst/>
              <a:ahLst/>
              <a:cxnLst/>
              <a:rect l="l" t="t" r="r" b="b"/>
              <a:pathLst>
                <a:path w="757554" h="372110">
                  <a:moveTo>
                    <a:pt x="755523" y="0"/>
                  </a:moveTo>
                  <a:lnTo>
                    <a:pt x="124587" y="1054"/>
                  </a:lnTo>
                  <a:lnTo>
                    <a:pt x="0" y="371855"/>
                  </a:lnTo>
                  <a:lnTo>
                    <a:pt x="757427" y="370798"/>
                  </a:lnTo>
                  <a:lnTo>
                    <a:pt x="756949" y="317827"/>
                  </a:lnTo>
                  <a:lnTo>
                    <a:pt x="755523" y="0"/>
                  </a:lnTo>
                  <a:close/>
                </a:path>
              </a:pathLst>
            </a:custGeom>
            <a:solidFill>
              <a:srgbClr val="8767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086094" y="450341"/>
              <a:ext cx="693420" cy="472440"/>
            </a:xfrm>
            <a:custGeom>
              <a:avLst/>
              <a:gdLst/>
              <a:ahLst/>
              <a:cxnLst/>
              <a:rect l="l" t="t" r="r" b="b"/>
              <a:pathLst>
                <a:path w="693420" h="472440">
                  <a:moveTo>
                    <a:pt x="614679" y="0"/>
                  </a:moveTo>
                  <a:lnTo>
                    <a:pt x="78739" y="0"/>
                  </a:lnTo>
                  <a:lnTo>
                    <a:pt x="48113" y="6195"/>
                  </a:lnTo>
                  <a:lnTo>
                    <a:pt x="23082" y="23082"/>
                  </a:lnTo>
                  <a:lnTo>
                    <a:pt x="6195" y="48113"/>
                  </a:lnTo>
                  <a:lnTo>
                    <a:pt x="0" y="78740"/>
                  </a:lnTo>
                  <a:lnTo>
                    <a:pt x="0" y="393700"/>
                  </a:lnTo>
                  <a:lnTo>
                    <a:pt x="6195" y="424326"/>
                  </a:lnTo>
                  <a:lnTo>
                    <a:pt x="23082" y="449357"/>
                  </a:lnTo>
                  <a:lnTo>
                    <a:pt x="48113" y="466244"/>
                  </a:lnTo>
                  <a:lnTo>
                    <a:pt x="78739" y="472440"/>
                  </a:lnTo>
                  <a:lnTo>
                    <a:pt x="614679" y="472440"/>
                  </a:lnTo>
                  <a:lnTo>
                    <a:pt x="645306" y="466244"/>
                  </a:lnTo>
                  <a:lnTo>
                    <a:pt x="670337" y="449357"/>
                  </a:lnTo>
                  <a:lnTo>
                    <a:pt x="687224" y="424326"/>
                  </a:lnTo>
                  <a:lnTo>
                    <a:pt x="693420" y="393700"/>
                  </a:lnTo>
                  <a:lnTo>
                    <a:pt x="693420" y="78740"/>
                  </a:lnTo>
                  <a:lnTo>
                    <a:pt x="687224" y="48113"/>
                  </a:lnTo>
                  <a:lnTo>
                    <a:pt x="670337" y="23082"/>
                  </a:lnTo>
                  <a:lnTo>
                    <a:pt x="645306" y="6195"/>
                  </a:lnTo>
                  <a:lnTo>
                    <a:pt x="614679" y="0"/>
                  </a:lnTo>
                  <a:close/>
                </a:path>
              </a:pathLst>
            </a:custGeom>
            <a:solidFill>
              <a:srgbClr val="F7ED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086094" y="450341"/>
              <a:ext cx="693420" cy="472440"/>
            </a:xfrm>
            <a:custGeom>
              <a:avLst/>
              <a:gdLst/>
              <a:ahLst/>
              <a:cxnLst/>
              <a:rect l="l" t="t" r="r" b="b"/>
              <a:pathLst>
                <a:path w="693420" h="472440">
                  <a:moveTo>
                    <a:pt x="0" y="78740"/>
                  </a:moveTo>
                  <a:lnTo>
                    <a:pt x="6195" y="48113"/>
                  </a:lnTo>
                  <a:lnTo>
                    <a:pt x="23082" y="23082"/>
                  </a:lnTo>
                  <a:lnTo>
                    <a:pt x="48113" y="6195"/>
                  </a:lnTo>
                  <a:lnTo>
                    <a:pt x="78739" y="0"/>
                  </a:lnTo>
                  <a:lnTo>
                    <a:pt x="614679" y="0"/>
                  </a:lnTo>
                  <a:lnTo>
                    <a:pt x="645306" y="6195"/>
                  </a:lnTo>
                  <a:lnTo>
                    <a:pt x="670337" y="23082"/>
                  </a:lnTo>
                  <a:lnTo>
                    <a:pt x="687224" y="48113"/>
                  </a:lnTo>
                  <a:lnTo>
                    <a:pt x="693420" y="78740"/>
                  </a:lnTo>
                  <a:lnTo>
                    <a:pt x="693420" y="393700"/>
                  </a:lnTo>
                  <a:lnTo>
                    <a:pt x="687224" y="424326"/>
                  </a:lnTo>
                  <a:lnTo>
                    <a:pt x="670337" y="449357"/>
                  </a:lnTo>
                  <a:lnTo>
                    <a:pt x="645306" y="466244"/>
                  </a:lnTo>
                  <a:lnTo>
                    <a:pt x="614679" y="472440"/>
                  </a:lnTo>
                  <a:lnTo>
                    <a:pt x="78739" y="472440"/>
                  </a:lnTo>
                  <a:lnTo>
                    <a:pt x="48113" y="466244"/>
                  </a:lnTo>
                  <a:lnTo>
                    <a:pt x="23082" y="449357"/>
                  </a:lnTo>
                  <a:lnTo>
                    <a:pt x="6195" y="424326"/>
                  </a:lnTo>
                  <a:lnTo>
                    <a:pt x="0" y="393700"/>
                  </a:lnTo>
                  <a:lnTo>
                    <a:pt x="0" y="78740"/>
                  </a:lnTo>
                  <a:close/>
                </a:path>
              </a:pathLst>
            </a:custGeom>
            <a:ln w="19812">
              <a:solidFill>
                <a:srgbClr val="4453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58546" y="635000"/>
            <a:ext cx="3509645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latin typeface="Calibri"/>
                <a:cs typeface="Calibri"/>
              </a:rPr>
              <a:t>Обеспечение </a:t>
            </a:r>
            <a:r>
              <a:rPr sz="1400" b="1" spc="-10" dirty="0">
                <a:latin typeface="Calibri"/>
                <a:cs typeface="Calibri"/>
              </a:rPr>
              <a:t>технологического </a:t>
            </a:r>
            <a:r>
              <a:rPr sz="1400" b="1" spc="-5" dirty="0">
                <a:latin typeface="Calibri"/>
                <a:cs typeface="Calibri"/>
              </a:rPr>
              <a:t>рывка </a:t>
            </a:r>
            <a:r>
              <a:rPr sz="1400" b="1" dirty="0">
                <a:latin typeface="Calibri"/>
                <a:cs typeface="Calibri"/>
              </a:rPr>
              <a:t>в АПК,  реализация </a:t>
            </a:r>
            <a:r>
              <a:rPr sz="1400" b="1" spc="-5" dirty="0">
                <a:latin typeface="Calibri"/>
                <a:cs typeface="Calibri"/>
              </a:rPr>
              <a:t>кластерного </a:t>
            </a:r>
            <a:r>
              <a:rPr sz="1400" b="1" dirty="0">
                <a:latin typeface="Calibri"/>
                <a:cs typeface="Calibri"/>
              </a:rPr>
              <a:t>развития </a:t>
            </a:r>
            <a:r>
              <a:rPr sz="1400" b="1" spc="-5" dirty="0">
                <a:latin typeface="Calibri"/>
                <a:cs typeface="Calibri"/>
              </a:rPr>
              <a:t>сельских  территорий </a:t>
            </a:r>
            <a:r>
              <a:rPr sz="1400" b="1" dirty="0">
                <a:latin typeface="Calibri"/>
                <a:cs typeface="Calibri"/>
              </a:rPr>
              <a:t>и интеграций </a:t>
            </a:r>
            <a:r>
              <a:rPr sz="1400" b="1" spc="-5" dirty="0">
                <a:latin typeface="Calibri"/>
                <a:cs typeface="Calibri"/>
              </a:rPr>
              <a:t>фермеров</a:t>
            </a:r>
            <a:r>
              <a:rPr sz="1400" b="1" spc="-1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b="1" spc="-10" dirty="0">
                <a:latin typeface="Calibri"/>
                <a:cs typeface="Calibri"/>
              </a:rPr>
              <a:t>производителями-переработчиками: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58546" y="134873"/>
            <a:ext cx="35458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5. </a:t>
            </a:r>
            <a:r>
              <a:rPr spc="-10" dirty="0"/>
              <a:t>ТЕХНОЛОГИИ </a:t>
            </a:r>
            <a:r>
              <a:rPr dirty="0"/>
              <a:t>/</a:t>
            </a:r>
            <a:r>
              <a:rPr spc="-60" dirty="0"/>
              <a:t> </a:t>
            </a:r>
            <a:r>
              <a:rPr spc="-15" dirty="0"/>
              <a:t>КЛАСТЕР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58546" y="1841373"/>
            <a:ext cx="3532504" cy="62357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355600" marR="5080" indent="-342900">
              <a:lnSpc>
                <a:spcPts val="1510"/>
              </a:lnSpc>
              <a:spcBef>
                <a:spcPts val="295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spc="-10" dirty="0">
                <a:latin typeface="Calibri"/>
                <a:cs typeface="Calibri"/>
              </a:rPr>
              <a:t>Разработка </a:t>
            </a:r>
            <a:r>
              <a:rPr sz="1400" spc="-5" dirty="0">
                <a:latin typeface="Calibri"/>
                <a:cs typeface="Calibri"/>
              </a:rPr>
              <a:t>агрофраншиз (интеграций) </a:t>
            </a:r>
            <a:r>
              <a:rPr sz="1400" dirty="0">
                <a:latin typeface="Calibri"/>
                <a:cs typeface="Calibri"/>
              </a:rPr>
              <a:t>на  </a:t>
            </a:r>
            <a:r>
              <a:rPr sz="1400" spc="-10" dirty="0">
                <a:latin typeface="Calibri"/>
                <a:cs typeface="Calibri"/>
              </a:rPr>
              <a:t>технологической </a:t>
            </a:r>
            <a:r>
              <a:rPr sz="1400" dirty="0">
                <a:latin typeface="Calibri"/>
                <a:cs typeface="Calibri"/>
              </a:rPr>
              <a:t>основе </a:t>
            </a:r>
            <a:r>
              <a:rPr sz="1400" spc="-10" dirty="0">
                <a:latin typeface="Calibri"/>
                <a:cs typeface="Calibri"/>
              </a:rPr>
              <a:t>предприятий  </a:t>
            </a:r>
            <a:r>
              <a:rPr sz="1400" spc="-20" dirty="0">
                <a:latin typeface="Calibri"/>
                <a:cs typeface="Calibri"/>
              </a:rPr>
              <a:t>Тюменской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области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8546" y="2609469"/>
            <a:ext cx="3632200" cy="81597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355600" marR="5080" indent="-342900">
              <a:lnSpc>
                <a:spcPct val="90100"/>
              </a:lnSpc>
              <a:spcBef>
                <a:spcPts val="270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Подписание </a:t>
            </a:r>
            <a:r>
              <a:rPr sz="1400" spc="-10" dirty="0">
                <a:latin typeface="Calibri"/>
                <a:cs typeface="Calibri"/>
              </a:rPr>
              <a:t>соглашения </a:t>
            </a:r>
            <a:r>
              <a:rPr sz="1400" dirty="0">
                <a:latin typeface="Calibri"/>
                <a:cs typeface="Calibri"/>
              </a:rPr>
              <a:t>о </a:t>
            </a:r>
            <a:r>
              <a:rPr sz="1400" spc="-5" dirty="0">
                <a:latin typeface="Calibri"/>
                <a:cs typeface="Calibri"/>
              </a:rPr>
              <a:t>создании  </a:t>
            </a:r>
            <a:r>
              <a:rPr sz="1400" spc="-10" dirty="0">
                <a:latin typeface="Calibri"/>
                <a:cs typeface="Calibri"/>
              </a:rPr>
              <a:t>агробиотехнологического </a:t>
            </a:r>
            <a:r>
              <a:rPr sz="1400" spc="-5" dirty="0">
                <a:latin typeface="Calibri"/>
                <a:cs typeface="Calibri"/>
              </a:rPr>
              <a:t>промышленного  кластера </a:t>
            </a:r>
            <a:r>
              <a:rPr sz="1400" spc="-10" dirty="0">
                <a:latin typeface="Calibri"/>
                <a:cs typeface="Calibri"/>
              </a:rPr>
              <a:t>между </a:t>
            </a:r>
            <a:r>
              <a:rPr sz="1400" spc="-5" dirty="0">
                <a:latin typeface="Calibri"/>
                <a:cs typeface="Calibri"/>
              </a:rPr>
              <a:t>Правительством </a:t>
            </a:r>
            <a:r>
              <a:rPr sz="1400" dirty="0">
                <a:latin typeface="Calibri"/>
                <a:cs typeface="Calibri"/>
              </a:rPr>
              <a:t>и  </a:t>
            </a:r>
            <a:r>
              <a:rPr sz="1400" spc="-5" dirty="0">
                <a:latin typeface="Calibri"/>
                <a:cs typeface="Calibri"/>
              </a:rPr>
              <a:t>объединением </a:t>
            </a:r>
            <a:r>
              <a:rPr sz="1400" spc="-10" dirty="0">
                <a:latin typeface="Calibri"/>
                <a:cs typeface="Calibri"/>
              </a:rPr>
              <a:t>товаропроизводителей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ТО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58546" y="3569970"/>
            <a:ext cx="3827779" cy="62420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355600" marR="5080" indent="-342900">
              <a:lnSpc>
                <a:spcPts val="1510"/>
              </a:lnSpc>
              <a:spcBef>
                <a:spcPts val="295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spc="-10" dirty="0">
                <a:latin typeface="Calibri"/>
                <a:cs typeface="Calibri"/>
              </a:rPr>
              <a:t>Предзаказ </a:t>
            </a:r>
            <a:r>
              <a:rPr sz="1400" spc="-5" dirty="0">
                <a:latin typeface="Calibri"/>
                <a:cs typeface="Calibri"/>
              </a:rPr>
              <a:t>НИОКТР (в </a:t>
            </a:r>
            <a:r>
              <a:rPr sz="1400" spc="-15" dirty="0">
                <a:latin typeface="Calibri"/>
                <a:cs typeface="Calibri"/>
              </a:rPr>
              <a:t>т.ч. </a:t>
            </a:r>
            <a:r>
              <a:rPr sz="1400" spc="-5" dirty="0">
                <a:latin typeface="Calibri"/>
                <a:cs typeface="Calibri"/>
              </a:rPr>
              <a:t>софинансирование)  </a:t>
            </a:r>
            <a:r>
              <a:rPr sz="1400" dirty="0">
                <a:latin typeface="Calibri"/>
                <a:cs typeface="Calibri"/>
              </a:rPr>
              <a:t>на </a:t>
            </a:r>
            <a:r>
              <a:rPr sz="1400" spc="-5" dirty="0">
                <a:latin typeface="Calibri"/>
                <a:cs typeface="Calibri"/>
              </a:rPr>
              <a:t>разработку </a:t>
            </a:r>
            <a:r>
              <a:rPr sz="1400" dirty="0">
                <a:latin typeface="Calibri"/>
                <a:cs typeface="Calibri"/>
              </a:rPr>
              <a:t>или </a:t>
            </a:r>
            <a:r>
              <a:rPr sz="1400" spc="-5" dirty="0">
                <a:latin typeface="Calibri"/>
                <a:cs typeface="Calibri"/>
              </a:rPr>
              <a:t>внедрение инноваций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endParaRPr sz="1400">
              <a:latin typeface="Calibri"/>
              <a:cs typeface="Calibri"/>
            </a:endParaRPr>
          </a:p>
          <a:p>
            <a:pPr marL="355600">
              <a:lnSpc>
                <a:spcPts val="1495"/>
              </a:lnSpc>
            </a:pPr>
            <a:r>
              <a:rPr sz="1400" spc="-5" dirty="0">
                <a:latin typeface="Calibri"/>
                <a:cs typeface="Calibri"/>
              </a:rPr>
              <a:t>перспективные направления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АПК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264402" y="552703"/>
            <a:ext cx="3390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60" dirty="0">
                <a:solidFill>
                  <a:srgbClr val="44536A"/>
                </a:solidFill>
                <a:latin typeface="Calibri"/>
                <a:cs typeface="Calibri"/>
              </a:rPr>
              <a:t>КФ</a:t>
            </a:r>
            <a:r>
              <a:rPr sz="1400" b="1" dirty="0">
                <a:solidFill>
                  <a:srgbClr val="44536A"/>
                </a:solidFill>
                <a:latin typeface="Calibri"/>
                <a:cs typeface="Calibri"/>
              </a:rPr>
              <a:t>Х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7087869" y="440181"/>
            <a:ext cx="721360" cy="492759"/>
            <a:chOff x="7087869" y="440181"/>
            <a:chExt cx="721360" cy="492759"/>
          </a:xfrm>
        </p:grpSpPr>
        <p:sp>
          <p:nvSpPr>
            <p:cNvPr id="17" name="object 17"/>
            <p:cNvSpPr/>
            <p:nvPr/>
          </p:nvSpPr>
          <p:spPr>
            <a:xfrm>
              <a:off x="7098029" y="450341"/>
              <a:ext cx="701040" cy="472440"/>
            </a:xfrm>
            <a:custGeom>
              <a:avLst/>
              <a:gdLst/>
              <a:ahLst/>
              <a:cxnLst/>
              <a:rect l="l" t="t" r="r" b="b"/>
              <a:pathLst>
                <a:path w="701040" h="472440">
                  <a:moveTo>
                    <a:pt x="622300" y="0"/>
                  </a:moveTo>
                  <a:lnTo>
                    <a:pt x="78740" y="0"/>
                  </a:lnTo>
                  <a:lnTo>
                    <a:pt x="48113" y="6195"/>
                  </a:lnTo>
                  <a:lnTo>
                    <a:pt x="23082" y="23082"/>
                  </a:lnTo>
                  <a:lnTo>
                    <a:pt x="6195" y="48113"/>
                  </a:lnTo>
                  <a:lnTo>
                    <a:pt x="0" y="78740"/>
                  </a:lnTo>
                  <a:lnTo>
                    <a:pt x="0" y="393700"/>
                  </a:lnTo>
                  <a:lnTo>
                    <a:pt x="6195" y="424326"/>
                  </a:lnTo>
                  <a:lnTo>
                    <a:pt x="23082" y="449357"/>
                  </a:lnTo>
                  <a:lnTo>
                    <a:pt x="48113" y="466244"/>
                  </a:lnTo>
                  <a:lnTo>
                    <a:pt x="78740" y="472440"/>
                  </a:lnTo>
                  <a:lnTo>
                    <a:pt x="622300" y="472440"/>
                  </a:lnTo>
                  <a:lnTo>
                    <a:pt x="652926" y="466244"/>
                  </a:lnTo>
                  <a:lnTo>
                    <a:pt x="677957" y="449357"/>
                  </a:lnTo>
                  <a:lnTo>
                    <a:pt x="694844" y="424326"/>
                  </a:lnTo>
                  <a:lnTo>
                    <a:pt x="701040" y="393700"/>
                  </a:lnTo>
                  <a:lnTo>
                    <a:pt x="701040" y="78740"/>
                  </a:lnTo>
                  <a:lnTo>
                    <a:pt x="694844" y="48113"/>
                  </a:lnTo>
                  <a:lnTo>
                    <a:pt x="677957" y="23082"/>
                  </a:lnTo>
                  <a:lnTo>
                    <a:pt x="652926" y="6195"/>
                  </a:lnTo>
                  <a:lnTo>
                    <a:pt x="622300" y="0"/>
                  </a:lnTo>
                  <a:close/>
                </a:path>
              </a:pathLst>
            </a:custGeom>
            <a:solidFill>
              <a:srgbClr val="F7ED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098029" y="450341"/>
              <a:ext cx="701040" cy="472440"/>
            </a:xfrm>
            <a:custGeom>
              <a:avLst/>
              <a:gdLst/>
              <a:ahLst/>
              <a:cxnLst/>
              <a:rect l="l" t="t" r="r" b="b"/>
              <a:pathLst>
                <a:path w="701040" h="472440">
                  <a:moveTo>
                    <a:pt x="0" y="78740"/>
                  </a:moveTo>
                  <a:lnTo>
                    <a:pt x="6195" y="48113"/>
                  </a:lnTo>
                  <a:lnTo>
                    <a:pt x="23082" y="23082"/>
                  </a:lnTo>
                  <a:lnTo>
                    <a:pt x="48113" y="6195"/>
                  </a:lnTo>
                  <a:lnTo>
                    <a:pt x="78740" y="0"/>
                  </a:lnTo>
                  <a:lnTo>
                    <a:pt x="622300" y="0"/>
                  </a:lnTo>
                  <a:lnTo>
                    <a:pt x="652926" y="6195"/>
                  </a:lnTo>
                  <a:lnTo>
                    <a:pt x="677957" y="23082"/>
                  </a:lnTo>
                  <a:lnTo>
                    <a:pt x="694844" y="48113"/>
                  </a:lnTo>
                  <a:lnTo>
                    <a:pt x="701040" y="78740"/>
                  </a:lnTo>
                  <a:lnTo>
                    <a:pt x="701040" y="393700"/>
                  </a:lnTo>
                  <a:lnTo>
                    <a:pt x="694844" y="424326"/>
                  </a:lnTo>
                  <a:lnTo>
                    <a:pt x="677957" y="449357"/>
                  </a:lnTo>
                  <a:lnTo>
                    <a:pt x="652926" y="466244"/>
                  </a:lnTo>
                  <a:lnTo>
                    <a:pt x="622300" y="472440"/>
                  </a:lnTo>
                  <a:lnTo>
                    <a:pt x="78740" y="472440"/>
                  </a:lnTo>
                  <a:lnTo>
                    <a:pt x="48113" y="466244"/>
                  </a:lnTo>
                  <a:lnTo>
                    <a:pt x="23082" y="449357"/>
                  </a:lnTo>
                  <a:lnTo>
                    <a:pt x="6195" y="424326"/>
                  </a:lnTo>
                  <a:lnTo>
                    <a:pt x="0" y="393700"/>
                  </a:lnTo>
                  <a:lnTo>
                    <a:pt x="0" y="78740"/>
                  </a:lnTo>
                  <a:close/>
                </a:path>
              </a:pathLst>
            </a:custGeom>
            <a:ln w="19812">
              <a:solidFill>
                <a:srgbClr val="4453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7274179" y="552703"/>
            <a:ext cx="34861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44536A"/>
                </a:solidFill>
                <a:latin typeface="Calibri"/>
                <a:cs typeface="Calibri"/>
              </a:rPr>
              <a:t>ЛПХ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8075421" y="440181"/>
            <a:ext cx="721360" cy="492759"/>
            <a:chOff x="8075421" y="440181"/>
            <a:chExt cx="721360" cy="492759"/>
          </a:xfrm>
        </p:grpSpPr>
        <p:sp>
          <p:nvSpPr>
            <p:cNvPr id="21" name="object 21"/>
            <p:cNvSpPr/>
            <p:nvPr/>
          </p:nvSpPr>
          <p:spPr>
            <a:xfrm>
              <a:off x="8085581" y="450341"/>
              <a:ext cx="701040" cy="472440"/>
            </a:xfrm>
            <a:custGeom>
              <a:avLst/>
              <a:gdLst/>
              <a:ahLst/>
              <a:cxnLst/>
              <a:rect l="l" t="t" r="r" b="b"/>
              <a:pathLst>
                <a:path w="701040" h="472440">
                  <a:moveTo>
                    <a:pt x="622300" y="0"/>
                  </a:moveTo>
                  <a:lnTo>
                    <a:pt x="78740" y="0"/>
                  </a:lnTo>
                  <a:lnTo>
                    <a:pt x="48113" y="6195"/>
                  </a:lnTo>
                  <a:lnTo>
                    <a:pt x="23082" y="23082"/>
                  </a:lnTo>
                  <a:lnTo>
                    <a:pt x="6195" y="48113"/>
                  </a:lnTo>
                  <a:lnTo>
                    <a:pt x="0" y="78740"/>
                  </a:lnTo>
                  <a:lnTo>
                    <a:pt x="0" y="393700"/>
                  </a:lnTo>
                  <a:lnTo>
                    <a:pt x="6195" y="424326"/>
                  </a:lnTo>
                  <a:lnTo>
                    <a:pt x="23082" y="449357"/>
                  </a:lnTo>
                  <a:lnTo>
                    <a:pt x="48113" y="466244"/>
                  </a:lnTo>
                  <a:lnTo>
                    <a:pt x="78740" y="472440"/>
                  </a:lnTo>
                  <a:lnTo>
                    <a:pt x="622300" y="472440"/>
                  </a:lnTo>
                  <a:lnTo>
                    <a:pt x="652926" y="466244"/>
                  </a:lnTo>
                  <a:lnTo>
                    <a:pt x="677957" y="449357"/>
                  </a:lnTo>
                  <a:lnTo>
                    <a:pt x="694844" y="424326"/>
                  </a:lnTo>
                  <a:lnTo>
                    <a:pt x="701040" y="393700"/>
                  </a:lnTo>
                  <a:lnTo>
                    <a:pt x="701040" y="78740"/>
                  </a:lnTo>
                  <a:lnTo>
                    <a:pt x="694844" y="48113"/>
                  </a:lnTo>
                  <a:lnTo>
                    <a:pt x="677957" y="23082"/>
                  </a:lnTo>
                  <a:lnTo>
                    <a:pt x="652926" y="6195"/>
                  </a:lnTo>
                  <a:lnTo>
                    <a:pt x="622300" y="0"/>
                  </a:lnTo>
                  <a:close/>
                </a:path>
              </a:pathLst>
            </a:custGeom>
            <a:solidFill>
              <a:srgbClr val="F7ED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085581" y="450341"/>
              <a:ext cx="701040" cy="472440"/>
            </a:xfrm>
            <a:custGeom>
              <a:avLst/>
              <a:gdLst/>
              <a:ahLst/>
              <a:cxnLst/>
              <a:rect l="l" t="t" r="r" b="b"/>
              <a:pathLst>
                <a:path w="701040" h="472440">
                  <a:moveTo>
                    <a:pt x="0" y="78740"/>
                  </a:moveTo>
                  <a:lnTo>
                    <a:pt x="6195" y="48113"/>
                  </a:lnTo>
                  <a:lnTo>
                    <a:pt x="23082" y="23082"/>
                  </a:lnTo>
                  <a:lnTo>
                    <a:pt x="48113" y="6195"/>
                  </a:lnTo>
                  <a:lnTo>
                    <a:pt x="78740" y="0"/>
                  </a:lnTo>
                  <a:lnTo>
                    <a:pt x="622300" y="0"/>
                  </a:lnTo>
                  <a:lnTo>
                    <a:pt x="652926" y="6195"/>
                  </a:lnTo>
                  <a:lnTo>
                    <a:pt x="677957" y="23082"/>
                  </a:lnTo>
                  <a:lnTo>
                    <a:pt x="694844" y="48113"/>
                  </a:lnTo>
                  <a:lnTo>
                    <a:pt x="701040" y="78740"/>
                  </a:lnTo>
                  <a:lnTo>
                    <a:pt x="701040" y="393700"/>
                  </a:lnTo>
                  <a:lnTo>
                    <a:pt x="694844" y="424326"/>
                  </a:lnTo>
                  <a:lnTo>
                    <a:pt x="677957" y="449357"/>
                  </a:lnTo>
                  <a:lnTo>
                    <a:pt x="652926" y="466244"/>
                  </a:lnTo>
                  <a:lnTo>
                    <a:pt x="622300" y="472440"/>
                  </a:lnTo>
                  <a:lnTo>
                    <a:pt x="78740" y="472440"/>
                  </a:lnTo>
                  <a:lnTo>
                    <a:pt x="48113" y="466244"/>
                  </a:lnTo>
                  <a:lnTo>
                    <a:pt x="23082" y="449357"/>
                  </a:lnTo>
                  <a:lnTo>
                    <a:pt x="6195" y="424326"/>
                  </a:lnTo>
                  <a:lnTo>
                    <a:pt x="0" y="393700"/>
                  </a:lnTo>
                  <a:lnTo>
                    <a:pt x="0" y="78740"/>
                  </a:lnTo>
                  <a:close/>
                </a:path>
              </a:pathLst>
            </a:custGeom>
            <a:ln w="19812">
              <a:solidFill>
                <a:srgbClr val="4453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8308975" y="552703"/>
            <a:ext cx="253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44536A"/>
                </a:solidFill>
                <a:latin typeface="Calibri"/>
                <a:cs typeface="Calibri"/>
              </a:rPr>
              <a:t>ИП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707382" y="552703"/>
            <a:ext cx="136588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876722"/>
                </a:solidFill>
                <a:latin typeface="Calibri"/>
                <a:cs typeface="Calibri"/>
              </a:rPr>
              <a:t>Сырье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876722"/>
                </a:solidFill>
                <a:latin typeface="Calibri"/>
                <a:cs typeface="Calibri"/>
              </a:rPr>
              <a:t>(интегрируемый)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5882385" y="1442974"/>
            <a:ext cx="1277620" cy="492759"/>
            <a:chOff x="5882385" y="1442974"/>
            <a:chExt cx="1277620" cy="492759"/>
          </a:xfrm>
        </p:grpSpPr>
        <p:sp>
          <p:nvSpPr>
            <p:cNvPr id="26" name="object 26"/>
            <p:cNvSpPr/>
            <p:nvPr/>
          </p:nvSpPr>
          <p:spPr>
            <a:xfrm>
              <a:off x="5892545" y="1453134"/>
              <a:ext cx="1257300" cy="472440"/>
            </a:xfrm>
            <a:custGeom>
              <a:avLst/>
              <a:gdLst/>
              <a:ahLst/>
              <a:cxnLst/>
              <a:rect l="l" t="t" r="r" b="b"/>
              <a:pathLst>
                <a:path w="1257300" h="472439">
                  <a:moveTo>
                    <a:pt x="1178559" y="0"/>
                  </a:moveTo>
                  <a:lnTo>
                    <a:pt x="78739" y="0"/>
                  </a:lnTo>
                  <a:lnTo>
                    <a:pt x="48113" y="6195"/>
                  </a:lnTo>
                  <a:lnTo>
                    <a:pt x="23082" y="23082"/>
                  </a:lnTo>
                  <a:lnTo>
                    <a:pt x="6195" y="48113"/>
                  </a:lnTo>
                  <a:lnTo>
                    <a:pt x="0" y="78739"/>
                  </a:lnTo>
                  <a:lnTo>
                    <a:pt x="0" y="393700"/>
                  </a:lnTo>
                  <a:lnTo>
                    <a:pt x="6195" y="424326"/>
                  </a:lnTo>
                  <a:lnTo>
                    <a:pt x="23082" y="449357"/>
                  </a:lnTo>
                  <a:lnTo>
                    <a:pt x="48113" y="466244"/>
                  </a:lnTo>
                  <a:lnTo>
                    <a:pt x="78739" y="472439"/>
                  </a:lnTo>
                  <a:lnTo>
                    <a:pt x="1178559" y="472439"/>
                  </a:lnTo>
                  <a:lnTo>
                    <a:pt x="1209186" y="466244"/>
                  </a:lnTo>
                  <a:lnTo>
                    <a:pt x="1234217" y="449357"/>
                  </a:lnTo>
                  <a:lnTo>
                    <a:pt x="1251104" y="424326"/>
                  </a:lnTo>
                  <a:lnTo>
                    <a:pt x="1257300" y="393700"/>
                  </a:lnTo>
                  <a:lnTo>
                    <a:pt x="1257300" y="78739"/>
                  </a:lnTo>
                  <a:lnTo>
                    <a:pt x="1251104" y="48113"/>
                  </a:lnTo>
                  <a:lnTo>
                    <a:pt x="1234217" y="23082"/>
                  </a:lnTo>
                  <a:lnTo>
                    <a:pt x="1209186" y="6195"/>
                  </a:lnTo>
                  <a:lnTo>
                    <a:pt x="1178559" y="0"/>
                  </a:lnTo>
                  <a:close/>
                </a:path>
              </a:pathLst>
            </a:custGeom>
            <a:solidFill>
              <a:srgbClr val="F7ED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892545" y="1453134"/>
              <a:ext cx="1257300" cy="472440"/>
            </a:xfrm>
            <a:custGeom>
              <a:avLst/>
              <a:gdLst/>
              <a:ahLst/>
              <a:cxnLst/>
              <a:rect l="l" t="t" r="r" b="b"/>
              <a:pathLst>
                <a:path w="1257300" h="472439">
                  <a:moveTo>
                    <a:pt x="0" y="78739"/>
                  </a:moveTo>
                  <a:lnTo>
                    <a:pt x="6195" y="48113"/>
                  </a:lnTo>
                  <a:lnTo>
                    <a:pt x="23082" y="23082"/>
                  </a:lnTo>
                  <a:lnTo>
                    <a:pt x="48113" y="6195"/>
                  </a:lnTo>
                  <a:lnTo>
                    <a:pt x="78739" y="0"/>
                  </a:lnTo>
                  <a:lnTo>
                    <a:pt x="1178559" y="0"/>
                  </a:lnTo>
                  <a:lnTo>
                    <a:pt x="1209186" y="6195"/>
                  </a:lnTo>
                  <a:lnTo>
                    <a:pt x="1234217" y="23082"/>
                  </a:lnTo>
                  <a:lnTo>
                    <a:pt x="1251104" y="48113"/>
                  </a:lnTo>
                  <a:lnTo>
                    <a:pt x="1257300" y="78739"/>
                  </a:lnTo>
                  <a:lnTo>
                    <a:pt x="1257300" y="393700"/>
                  </a:lnTo>
                  <a:lnTo>
                    <a:pt x="1251104" y="424326"/>
                  </a:lnTo>
                  <a:lnTo>
                    <a:pt x="1234217" y="449357"/>
                  </a:lnTo>
                  <a:lnTo>
                    <a:pt x="1209186" y="466244"/>
                  </a:lnTo>
                  <a:lnTo>
                    <a:pt x="1178559" y="472439"/>
                  </a:lnTo>
                  <a:lnTo>
                    <a:pt x="78739" y="472439"/>
                  </a:lnTo>
                  <a:lnTo>
                    <a:pt x="48113" y="466244"/>
                  </a:lnTo>
                  <a:lnTo>
                    <a:pt x="23082" y="449357"/>
                  </a:lnTo>
                  <a:lnTo>
                    <a:pt x="6195" y="424326"/>
                  </a:lnTo>
                  <a:lnTo>
                    <a:pt x="0" y="393700"/>
                  </a:lnTo>
                  <a:lnTo>
                    <a:pt x="0" y="78739"/>
                  </a:lnTo>
                  <a:close/>
                </a:path>
              </a:pathLst>
            </a:custGeom>
            <a:ln w="19811">
              <a:solidFill>
                <a:srgbClr val="4453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5926073" y="1556131"/>
            <a:ext cx="11918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44536A"/>
                </a:solidFill>
                <a:latin typeface="Calibri"/>
                <a:cs typeface="Calibri"/>
              </a:rPr>
              <a:t>Предприятие</a:t>
            </a:r>
            <a:r>
              <a:rPr sz="1400" b="1" spc="-55" dirty="0">
                <a:solidFill>
                  <a:srgbClr val="44536A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44536A"/>
                </a:solidFill>
                <a:latin typeface="Calibri"/>
                <a:cs typeface="Calibri"/>
              </a:rPr>
              <a:t>1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7284466" y="1442974"/>
            <a:ext cx="1277620" cy="492759"/>
            <a:chOff x="7284466" y="1442974"/>
            <a:chExt cx="1277620" cy="492759"/>
          </a:xfrm>
        </p:grpSpPr>
        <p:sp>
          <p:nvSpPr>
            <p:cNvPr id="30" name="object 30"/>
            <p:cNvSpPr/>
            <p:nvPr/>
          </p:nvSpPr>
          <p:spPr>
            <a:xfrm>
              <a:off x="7294626" y="1453134"/>
              <a:ext cx="1257300" cy="472440"/>
            </a:xfrm>
            <a:custGeom>
              <a:avLst/>
              <a:gdLst/>
              <a:ahLst/>
              <a:cxnLst/>
              <a:rect l="l" t="t" r="r" b="b"/>
              <a:pathLst>
                <a:path w="1257300" h="472439">
                  <a:moveTo>
                    <a:pt x="1178559" y="0"/>
                  </a:moveTo>
                  <a:lnTo>
                    <a:pt x="78740" y="0"/>
                  </a:lnTo>
                  <a:lnTo>
                    <a:pt x="48113" y="6195"/>
                  </a:lnTo>
                  <a:lnTo>
                    <a:pt x="23082" y="23082"/>
                  </a:lnTo>
                  <a:lnTo>
                    <a:pt x="6195" y="48113"/>
                  </a:lnTo>
                  <a:lnTo>
                    <a:pt x="0" y="78739"/>
                  </a:lnTo>
                  <a:lnTo>
                    <a:pt x="0" y="393700"/>
                  </a:lnTo>
                  <a:lnTo>
                    <a:pt x="6195" y="424326"/>
                  </a:lnTo>
                  <a:lnTo>
                    <a:pt x="23082" y="449357"/>
                  </a:lnTo>
                  <a:lnTo>
                    <a:pt x="48113" y="466244"/>
                  </a:lnTo>
                  <a:lnTo>
                    <a:pt x="78740" y="472439"/>
                  </a:lnTo>
                  <a:lnTo>
                    <a:pt x="1178559" y="472439"/>
                  </a:lnTo>
                  <a:lnTo>
                    <a:pt x="1209186" y="466244"/>
                  </a:lnTo>
                  <a:lnTo>
                    <a:pt x="1234217" y="449357"/>
                  </a:lnTo>
                  <a:lnTo>
                    <a:pt x="1251104" y="424326"/>
                  </a:lnTo>
                  <a:lnTo>
                    <a:pt x="1257300" y="393700"/>
                  </a:lnTo>
                  <a:lnTo>
                    <a:pt x="1257300" y="78739"/>
                  </a:lnTo>
                  <a:lnTo>
                    <a:pt x="1251104" y="48113"/>
                  </a:lnTo>
                  <a:lnTo>
                    <a:pt x="1234217" y="23082"/>
                  </a:lnTo>
                  <a:lnTo>
                    <a:pt x="1209186" y="6195"/>
                  </a:lnTo>
                  <a:lnTo>
                    <a:pt x="1178559" y="0"/>
                  </a:lnTo>
                  <a:close/>
                </a:path>
              </a:pathLst>
            </a:custGeom>
            <a:solidFill>
              <a:srgbClr val="F7ED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294626" y="1453134"/>
              <a:ext cx="1257300" cy="472440"/>
            </a:xfrm>
            <a:custGeom>
              <a:avLst/>
              <a:gdLst/>
              <a:ahLst/>
              <a:cxnLst/>
              <a:rect l="l" t="t" r="r" b="b"/>
              <a:pathLst>
                <a:path w="1257300" h="472439">
                  <a:moveTo>
                    <a:pt x="0" y="78739"/>
                  </a:moveTo>
                  <a:lnTo>
                    <a:pt x="6195" y="48113"/>
                  </a:lnTo>
                  <a:lnTo>
                    <a:pt x="23082" y="23082"/>
                  </a:lnTo>
                  <a:lnTo>
                    <a:pt x="48113" y="6195"/>
                  </a:lnTo>
                  <a:lnTo>
                    <a:pt x="78740" y="0"/>
                  </a:lnTo>
                  <a:lnTo>
                    <a:pt x="1178559" y="0"/>
                  </a:lnTo>
                  <a:lnTo>
                    <a:pt x="1209186" y="6195"/>
                  </a:lnTo>
                  <a:lnTo>
                    <a:pt x="1234217" y="23082"/>
                  </a:lnTo>
                  <a:lnTo>
                    <a:pt x="1251104" y="48113"/>
                  </a:lnTo>
                  <a:lnTo>
                    <a:pt x="1257300" y="78739"/>
                  </a:lnTo>
                  <a:lnTo>
                    <a:pt x="1257300" y="393700"/>
                  </a:lnTo>
                  <a:lnTo>
                    <a:pt x="1251104" y="424326"/>
                  </a:lnTo>
                  <a:lnTo>
                    <a:pt x="1234217" y="449357"/>
                  </a:lnTo>
                  <a:lnTo>
                    <a:pt x="1209186" y="466244"/>
                  </a:lnTo>
                  <a:lnTo>
                    <a:pt x="1178559" y="472439"/>
                  </a:lnTo>
                  <a:lnTo>
                    <a:pt x="78740" y="472439"/>
                  </a:lnTo>
                  <a:lnTo>
                    <a:pt x="48113" y="466244"/>
                  </a:lnTo>
                  <a:lnTo>
                    <a:pt x="23082" y="449357"/>
                  </a:lnTo>
                  <a:lnTo>
                    <a:pt x="6195" y="424326"/>
                  </a:lnTo>
                  <a:lnTo>
                    <a:pt x="0" y="393700"/>
                  </a:lnTo>
                  <a:lnTo>
                    <a:pt x="0" y="78739"/>
                  </a:lnTo>
                  <a:close/>
                </a:path>
              </a:pathLst>
            </a:custGeom>
            <a:ln w="19811">
              <a:solidFill>
                <a:srgbClr val="4453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7328661" y="1556131"/>
            <a:ext cx="11918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44536A"/>
                </a:solidFill>
                <a:latin typeface="Calibri"/>
                <a:cs typeface="Calibri"/>
              </a:rPr>
              <a:t>Предприятие</a:t>
            </a:r>
            <a:r>
              <a:rPr sz="1400" b="1" spc="-55" dirty="0">
                <a:solidFill>
                  <a:srgbClr val="44536A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44536A"/>
                </a:solidFill>
                <a:latin typeface="Calibri"/>
                <a:cs typeface="Calibri"/>
              </a:rPr>
              <a:t>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707382" y="1566799"/>
            <a:ext cx="103124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876722"/>
                </a:solidFill>
                <a:latin typeface="Calibri"/>
                <a:cs typeface="Calibri"/>
              </a:rPr>
              <a:t>Переработка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876722"/>
                </a:solidFill>
                <a:latin typeface="Calibri"/>
                <a:cs typeface="Calibri"/>
              </a:rPr>
              <a:t>(интегратор)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6648957" y="2480817"/>
            <a:ext cx="1277620" cy="492759"/>
            <a:chOff x="6648957" y="2480817"/>
            <a:chExt cx="1277620" cy="492759"/>
          </a:xfrm>
        </p:grpSpPr>
        <p:sp>
          <p:nvSpPr>
            <p:cNvPr id="35" name="object 35"/>
            <p:cNvSpPr/>
            <p:nvPr/>
          </p:nvSpPr>
          <p:spPr>
            <a:xfrm>
              <a:off x="6659117" y="2490977"/>
              <a:ext cx="1257300" cy="472440"/>
            </a:xfrm>
            <a:custGeom>
              <a:avLst/>
              <a:gdLst/>
              <a:ahLst/>
              <a:cxnLst/>
              <a:rect l="l" t="t" r="r" b="b"/>
              <a:pathLst>
                <a:path w="1257300" h="472439">
                  <a:moveTo>
                    <a:pt x="1178559" y="0"/>
                  </a:moveTo>
                  <a:lnTo>
                    <a:pt x="78739" y="0"/>
                  </a:lnTo>
                  <a:lnTo>
                    <a:pt x="48113" y="6195"/>
                  </a:lnTo>
                  <a:lnTo>
                    <a:pt x="23082" y="23082"/>
                  </a:lnTo>
                  <a:lnTo>
                    <a:pt x="6195" y="48113"/>
                  </a:lnTo>
                  <a:lnTo>
                    <a:pt x="0" y="78740"/>
                  </a:lnTo>
                  <a:lnTo>
                    <a:pt x="0" y="393700"/>
                  </a:lnTo>
                  <a:lnTo>
                    <a:pt x="6195" y="424326"/>
                  </a:lnTo>
                  <a:lnTo>
                    <a:pt x="23082" y="449357"/>
                  </a:lnTo>
                  <a:lnTo>
                    <a:pt x="48113" y="466244"/>
                  </a:lnTo>
                  <a:lnTo>
                    <a:pt x="78739" y="472440"/>
                  </a:lnTo>
                  <a:lnTo>
                    <a:pt x="1178559" y="472440"/>
                  </a:lnTo>
                  <a:lnTo>
                    <a:pt x="1209186" y="466244"/>
                  </a:lnTo>
                  <a:lnTo>
                    <a:pt x="1234217" y="449357"/>
                  </a:lnTo>
                  <a:lnTo>
                    <a:pt x="1251104" y="424326"/>
                  </a:lnTo>
                  <a:lnTo>
                    <a:pt x="1257300" y="393700"/>
                  </a:lnTo>
                  <a:lnTo>
                    <a:pt x="1257300" y="78740"/>
                  </a:lnTo>
                  <a:lnTo>
                    <a:pt x="1251104" y="48113"/>
                  </a:lnTo>
                  <a:lnTo>
                    <a:pt x="1234217" y="23082"/>
                  </a:lnTo>
                  <a:lnTo>
                    <a:pt x="1209186" y="6195"/>
                  </a:lnTo>
                  <a:lnTo>
                    <a:pt x="1178559" y="0"/>
                  </a:lnTo>
                  <a:close/>
                </a:path>
              </a:pathLst>
            </a:custGeom>
            <a:solidFill>
              <a:srgbClr val="F7ED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659117" y="2490977"/>
              <a:ext cx="1257300" cy="472440"/>
            </a:xfrm>
            <a:custGeom>
              <a:avLst/>
              <a:gdLst/>
              <a:ahLst/>
              <a:cxnLst/>
              <a:rect l="l" t="t" r="r" b="b"/>
              <a:pathLst>
                <a:path w="1257300" h="472439">
                  <a:moveTo>
                    <a:pt x="0" y="78740"/>
                  </a:moveTo>
                  <a:lnTo>
                    <a:pt x="6195" y="48113"/>
                  </a:lnTo>
                  <a:lnTo>
                    <a:pt x="23082" y="23082"/>
                  </a:lnTo>
                  <a:lnTo>
                    <a:pt x="48113" y="6195"/>
                  </a:lnTo>
                  <a:lnTo>
                    <a:pt x="78739" y="0"/>
                  </a:lnTo>
                  <a:lnTo>
                    <a:pt x="1178559" y="0"/>
                  </a:lnTo>
                  <a:lnTo>
                    <a:pt x="1209186" y="6195"/>
                  </a:lnTo>
                  <a:lnTo>
                    <a:pt x="1234217" y="23082"/>
                  </a:lnTo>
                  <a:lnTo>
                    <a:pt x="1251104" y="48113"/>
                  </a:lnTo>
                  <a:lnTo>
                    <a:pt x="1257300" y="78740"/>
                  </a:lnTo>
                  <a:lnTo>
                    <a:pt x="1257300" y="393700"/>
                  </a:lnTo>
                  <a:lnTo>
                    <a:pt x="1251104" y="424326"/>
                  </a:lnTo>
                  <a:lnTo>
                    <a:pt x="1234217" y="449357"/>
                  </a:lnTo>
                  <a:lnTo>
                    <a:pt x="1209186" y="466244"/>
                  </a:lnTo>
                  <a:lnTo>
                    <a:pt x="1178559" y="472440"/>
                  </a:lnTo>
                  <a:lnTo>
                    <a:pt x="78739" y="472440"/>
                  </a:lnTo>
                  <a:lnTo>
                    <a:pt x="48113" y="466244"/>
                  </a:lnTo>
                  <a:lnTo>
                    <a:pt x="23082" y="449357"/>
                  </a:lnTo>
                  <a:lnTo>
                    <a:pt x="6195" y="424326"/>
                  </a:lnTo>
                  <a:lnTo>
                    <a:pt x="0" y="393700"/>
                  </a:lnTo>
                  <a:lnTo>
                    <a:pt x="0" y="78740"/>
                  </a:lnTo>
                  <a:close/>
                </a:path>
              </a:pathLst>
            </a:custGeom>
            <a:ln w="19812">
              <a:solidFill>
                <a:srgbClr val="4453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6693154" y="2593594"/>
            <a:ext cx="11918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" dirty="0">
                <a:solidFill>
                  <a:srgbClr val="44536A"/>
                </a:solidFill>
                <a:latin typeface="Calibri"/>
                <a:cs typeface="Calibri"/>
              </a:rPr>
              <a:t>Предприятие</a:t>
            </a:r>
            <a:r>
              <a:rPr sz="1400" b="1" spc="-55" dirty="0">
                <a:solidFill>
                  <a:srgbClr val="44536A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44536A"/>
                </a:solidFill>
                <a:latin typeface="Calibri"/>
                <a:cs typeface="Calibri"/>
              </a:rPr>
              <a:t>3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707382" y="2498852"/>
            <a:ext cx="1743710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876722"/>
                </a:solidFill>
                <a:latin typeface="Calibri"/>
                <a:cs typeface="Calibri"/>
              </a:rPr>
              <a:t>Высо</a:t>
            </a:r>
            <a:r>
              <a:rPr sz="1400" b="1" spc="-30" dirty="0">
                <a:solidFill>
                  <a:srgbClr val="876722"/>
                </a:solidFill>
                <a:latin typeface="Calibri"/>
                <a:cs typeface="Calibri"/>
              </a:rPr>
              <a:t>к</a:t>
            </a:r>
            <a:r>
              <a:rPr sz="1400" b="1" dirty="0">
                <a:solidFill>
                  <a:srgbClr val="876722"/>
                </a:solidFill>
                <a:latin typeface="Calibri"/>
                <a:cs typeface="Calibri"/>
              </a:rPr>
              <a:t>о</a:t>
            </a:r>
            <a:r>
              <a:rPr sz="1400" b="1" spc="-10" dirty="0">
                <a:solidFill>
                  <a:srgbClr val="876722"/>
                </a:solidFill>
                <a:latin typeface="Calibri"/>
                <a:cs typeface="Calibri"/>
              </a:rPr>
              <a:t>т</a:t>
            </a:r>
            <a:r>
              <a:rPr sz="1400" b="1" spc="-15" dirty="0">
                <a:solidFill>
                  <a:srgbClr val="876722"/>
                </a:solidFill>
                <a:latin typeface="Calibri"/>
                <a:cs typeface="Calibri"/>
              </a:rPr>
              <a:t>е</a:t>
            </a:r>
            <a:r>
              <a:rPr sz="1400" b="1" spc="-10" dirty="0">
                <a:solidFill>
                  <a:srgbClr val="876722"/>
                </a:solidFill>
                <a:latin typeface="Calibri"/>
                <a:cs typeface="Calibri"/>
              </a:rPr>
              <a:t>х</a:t>
            </a:r>
            <a:r>
              <a:rPr sz="1400" b="1" spc="-5" dirty="0">
                <a:solidFill>
                  <a:srgbClr val="876722"/>
                </a:solidFill>
                <a:latin typeface="Calibri"/>
                <a:cs typeface="Calibri"/>
              </a:rPr>
              <a:t>н</a:t>
            </a:r>
            <a:r>
              <a:rPr sz="1400" b="1" spc="-35" dirty="0">
                <a:solidFill>
                  <a:srgbClr val="876722"/>
                </a:solidFill>
                <a:latin typeface="Calibri"/>
                <a:cs typeface="Calibri"/>
              </a:rPr>
              <a:t>о</a:t>
            </a:r>
            <a:r>
              <a:rPr sz="1400" b="1" dirty="0">
                <a:solidFill>
                  <a:srgbClr val="876722"/>
                </a:solidFill>
                <a:latin typeface="Calibri"/>
                <a:cs typeface="Calibri"/>
              </a:rPr>
              <a:t>л</a:t>
            </a:r>
            <a:r>
              <a:rPr sz="1400" b="1" spc="-15" dirty="0">
                <a:solidFill>
                  <a:srgbClr val="876722"/>
                </a:solidFill>
                <a:latin typeface="Calibri"/>
                <a:cs typeface="Calibri"/>
              </a:rPr>
              <a:t>о</a:t>
            </a:r>
            <a:r>
              <a:rPr sz="1400" b="1" spc="-10" dirty="0">
                <a:solidFill>
                  <a:srgbClr val="876722"/>
                </a:solidFill>
                <a:latin typeface="Calibri"/>
                <a:cs typeface="Calibri"/>
              </a:rPr>
              <a:t>г</a:t>
            </a:r>
            <a:r>
              <a:rPr sz="1400" b="1" dirty="0">
                <a:solidFill>
                  <a:srgbClr val="876722"/>
                </a:solidFill>
                <a:latin typeface="Calibri"/>
                <a:cs typeface="Calibri"/>
              </a:rPr>
              <a:t>ичная  </a:t>
            </a:r>
            <a:r>
              <a:rPr sz="1400" b="1" spc="-5" dirty="0">
                <a:solidFill>
                  <a:srgbClr val="876722"/>
                </a:solidFill>
                <a:latin typeface="Calibri"/>
                <a:cs typeface="Calibri"/>
              </a:rPr>
              <a:t>переработка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876722"/>
                </a:solidFill>
                <a:latin typeface="Calibri"/>
                <a:cs typeface="Calibri"/>
              </a:rPr>
              <a:t>(интегратор)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6423786" y="845311"/>
            <a:ext cx="2657475" cy="2683510"/>
            <a:chOff x="6423786" y="845311"/>
            <a:chExt cx="2657475" cy="2683510"/>
          </a:xfrm>
        </p:grpSpPr>
        <p:sp>
          <p:nvSpPr>
            <p:cNvPr id="40" name="object 40"/>
            <p:cNvSpPr/>
            <p:nvPr/>
          </p:nvSpPr>
          <p:spPr>
            <a:xfrm>
              <a:off x="7957058" y="854836"/>
              <a:ext cx="1084580" cy="2341880"/>
            </a:xfrm>
            <a:custGeom>
              <a:avLst/>
              <a:gdLst/>
              <a:ahLst/>
              <a:cxnLst/>
              <a:rect l="l" t="t" r="r" b="b"/>
              <a:pathLst>
                <a:path w="1084579" h="2341880">
                  <a:moveTo>
                    <a:pt x="992251" y="0"/>
                  </a:moveTo>
                  <a:lnTo>
                    <a:pt x="1029120" y="16569"/>
                  </a:lnTo>
                  <a:lnTo>
                    <a:pt x="1058703" y="31305"/>
                  </a:lnTo>
                  <a:lnTo>
                    <a:pt x="1078047" y="42612"/>
                  </a:lnTo>
                  <a:lnTo>
                    <a:pt x="1084199" y="48895"/>
                  </a:lnTo>
                  <a:lnTo>
                    <a:pt x="98678" y="2341880"/>
                  </a:lnTo>
                  <a:lnTo>
                    <a:pt x="89921" y="2341721"/>
                  </a:lnTo>
                  <a:lnTo>
                    <a:pt x="68437" y="2335466"/>
                  </a:lnTo>
                  <a:lnTo>
                    <a:pt x="37403" y="2324163"/>
                  </a:lnTo>
                  <a:lnTo>
                    <a:pt x="0" y="2308860"/>
                  </a:lnTo>
                </a:path>
              </a:pathLst>
            </a:custGeom>
            <a:ln w="19050">
              <a:solidFill>
                <a:srgbClr val="4453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423786" y="921130"/>
              <a:ext cx="114935" cy="532765"/>
            </a:xfrm>
            <a:custGeom>
              <a:avLst/>
              <a:gdLst/>
              <a:ahLst/>
              <a:cxnLst/>
              <a:rect l="l" t="t" r="r" b="b"/>
              <a:pathLst>
                <a:path w="114934" h="532765">
                  <a:moveTo>
                    <a:pt x="67639" y="408768"/>
                  </a:moveTo>
                  <a:lnTo>
                    <a:pt x="39750" y="413385"/>
                  </a:lnTo>
                  <a:lnTo>
                    <a:pt x="98297" y="532384"/>
                  </a:lnTo>
                  <a:lnTo>
                    <a:pt x="112363" y="421259"/>
                  </a:lnTo>
                  <a:lnTo>
                    <a:pt x="69723" y="421259"/>
                  </a:lnTo>
                  <a:lnTo>
                    <a:pt x="67639" y="408768"/>
                  </a:lnTo>
                  <a:close/>
                </a:path>
                <a:path w="114934" h="532765">
                  <a:moveTo>
                    <a:pt x="87187" y="405532"/>
                  </a:moveTo>
                  <a:lnTo>
                    <a:pt x="67639" y="408768"/>
                  </a:lnTo>
                  <a:lnTo>
                    <a:pt x="69723" y="421259"/>
                  </a:lnTo>
                  <a:lnTo>
                    <a:pt x="89281" y="418084"/>
                  </a:lnTo>
                  <a:lnTo>
                    <a:pt x="87187" y="405532"/>
                  </a:lnTo>
                  <a:close/>
                </a:path>
                <a:path w="114934" h="532765">
                  <a:moveTo>
                    <a:pt x="114935" y="400939"/>
                  </a:moveTo>
                  <a:lnTo>
                    <a:pt x="87187" y="405532"/>
                  </a:lnTo>
                  <a:lnTo>
                    <a:pt x="89281" y="418084"/>
                  </a:lnTo>
                  <a:lnTo>
                    <a:pt x="69723" y="421259"/>
                  </a:lnTo>
                  <a:lnTo>
                    <a:pt x="112363" y="421259"/>
                  </a:lnTo>
                  <a:lnTo>
                    <a:pt x="114935" y="400939"/>
                  </a:lnTo>
                  <a:close/>
                </a:path>
                <a:path w="114934" h="532765">
                  <a:moveTo>
                    <a:pt x="19558" y="0"/>
                  </a:moveTo>
                  <a:lnTo>
                    <a:pt x="0" y="3302"/>
                  </a:lnTo>
                  <a:lnTo>
                    <a:pt x="67639" y="408768"/>
                  </a:lnTo>
                  <a:lnTo>
                    <a:pt x="87187" y="405532"/>
                  </a:lnTo>
                  <a:lnTo>
                    <a:pt x="19558" y="0"/>
                  </a:lnTo>
                  <a:close/>
                </a:path>
              </a:pathLst>
            </a:custGeom>
            <a:solidFill>
              <a:srgbClr val="4453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213091" y="916050"/>
              <a:ext cx="1868042" cy="261226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752081" y="914907"/>
              <a:ext cx="702945" cy="532765"/>
            </a:xfrm>
            <a:custGeom>
              <a:avLst/>
              <a:gdLst/>
              <a:ahLst/>
              <a:cxnLst/>
              <a:rect l="l" t="t" r="r" b="b"/>
              <a:pathLst>
                <a:path w="702945" h="532765">
                  <a:moveTo>
                    <a:pt x="78613" y="425450"/>
                  </a:moveTo>
                  <a:lnTo>
                    <a:pt x="0" y="532256"/>
                  </a:lnTo>
                  <a:lnTo>
                    <a:pt x="124333" y="486409"/>
                  </a:lnTo>
                  <a:lnTo>
                    <a:pt x="113093" y="471424"/>
                  </a:lnTo>
                  <a:lnTo>
                    <a:pt x="97282" y="471424"/>
                  </a:lnTo>
                  <a:lnTo>
                    <a:pt x="85344" y="455675"/>
                  </a:lnTo>
                  <a:lnTo>
                    <a:pt x="95532" y="448009"/>
                  </a:lnTo>
                  <a:lnTo>
                    <a:pt x="78613" y="425450"/>
                  </a:lnTo>
                  <a:close/>
                </a:path>
                <a:path w="702945" h="532765">
                  <a:moveTo>
                    <a:pt x="95532" y="448009"/>
                  </a:moveTo>
                  <a:lnTo>
                    <a:pt x="85344" y="455675"/>
                  </a:lnTo>
                  <a:lnTo>
                    <a:pt x="97282" y="471424"/>
                  </a:lnTo>
                  <a:lnTo>
                    <a:pt x="107389" y="463818"/>
                  </a:lnTo>
                  <a:lnTo>
                    <a:pt x="95532" y="448009"/>
                  </a:lnTo>
                  <a:close/>
                </a:path>
                <a:path w="702945" h="532765">
                  <a:moveTo>
                    <a:pt x="107389" y="463818"/>
                  </a:moveTo>
                  <a:lnTo>
                    <a:pt x="97282" y="471424"/>
                  </a:lnTo>
                  <a:lnTo>
                    <a:pt x="113093" y="471424"/>
                  </a:lnTo>
                  <a:lnTo>
                    <a:pt x="107389" y="463818"/>
                  </a:lnTo>
                  <a:close/>
                </a:path>
                <a:path w="702945" h="532765">
                  <a:moveTo>
                    <a:pt x="690879" y="0"/>
                  </a:moveTo>
                  <a:lnTo>
                    <a:pt x="95532" y="448009"/>
                  </a:lnTo>
                  <a:lnTo>
                    <a:pt x="107389" y="463818"/>
                  </a:lnTo>
                  <a:lnTo>
                    <a:pt x="702818" y="15747"/>
                  </a:lnTo>
                  <a:lnTo>
                    <a:pt x="690879" y="0"/>
                  </a:lnTo>
                  <a:close/>
                </a:path>
              </a:pathLst>
            </a:custGeom>
            <a:solidFill>
              <a:srgbClr val="4453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6930390" y="3516884"/>
            <a:ext cx="72834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876722"/>
                </a:solidFill>
                <a:latin typeface="Calibri"/>
                <a:cs typeface="Calibri"/>
              </a:rPr>
              <a:t>ЭКСПОРТ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707382" y="4014622"/>
            <a:ext cx="242506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500" b="1" spc="-10" dirty="0">
                <a:latin typeface="Calibri"/>
                <a:cs typeface="Calibri"/>
              </a:rPr>
              <a:t>Управление</a:t>
            </a:r>
            <a:r>
              <a:rPr sz="1500" b="1" spc="-105" dirty="0">
                <a:latin typeface="Calibri"/>
                <a:cs typeface="Calibri"/>
              </a:rPr>
              <a:t> </a:t>
            </a:r>
            <a:r>
              <a:rPr sz="1500" b="1" spc="-5" dirty="0">
                <a:latin typeface="Calibri"/>
                <a:cs typeface="Calibri"/>
              </a:rPr>
              <a:t>индустриальной  </a:t>
            </a:r>
            <a:r>
              <a:rPr sz="1500" b="1" spc="-10" dirty="0">
                <a:latin typeface="Calibri"/>
                <a:cs typeface="Calibri"/>
              </a:rPr>
              <a:t>цепочкой</a:t>
            </a:r>
            <a:r>
              <a:rPr sz="1500" b="1" spc="-5" dirty="0">
                <a:latin typeface="Calibri"/>
                <a:cs typeface="Calibri"/>
              </a:rPr>
              <a:t> </a:t>
            </a:r>
            <a:r>
              <a:rPr sz="1500" b="1" dirty="0">
                <a:latin typeface="Calibri"/>
                <a:cs typeface="Calibri"/>
              </a:rPr>
              <a:t>=</a:t>
            </a:r>
            <a:endParaRPr sz="1500">
              <a:latin typeface="Calibri"/>
              <a:cs typeface="Calibri"/>
            </a:endParaRPr>
          </a:p>
          <a:p>
            <a:pPr marL="12700" marR="17780">
              <a:lnSpc>
                <a:spcPct val="100000"/>
              </a:lnSpc>
            </a:pPr>
            <a:r>
              <a:rPr sz="1500" b="1" spc="-5" dirty="0">
                <a:latin typeface="Calibri"/>
                <a:cs typeface="Calibri"/>
              </a:rPr>
              <a:t>управление</a:t>
            </a:r>
            <a:r>
              <a:rPr sz="1500" b="1" spc="-80" dirty="0">
                <a:latin typeface="Calibri"/>
                <a:cs typeface="Calibri"/>
              </a:rPr>
              <a:t> </a:t>
            </a:r>
            <a:r>
              <a:rPr sz="1500" b="1" spc="-5" dirty="0">
                <a:latin typeface="Calibri"/>
                <a:cs typeface="Calibri"/>
              </a:rPr>
              <a:t>себестоимостью  </a:t>
            </a:r>
            <a:r>
              <a:rPr sz="1500" b="1" spc="-10" dirty="0">
                <a:latin typeface="Calibri"/>
                <a:cs typeface="Calibri"/>
              </a:rPr>
              <a:t>конечного</a:t>
            </a:r>
            <a:r>
              <a:rPr sz="1500" b="1" spc="10" dirty="0">
                <a:latin typeface="Calibri"/>
                <a:cs typeface="Calibri"/>
              </a:rPr>
              <a:t> </a:t>
            </a:r>
            <a:r>
              <a:rPr sz="1500" b="1" spc="-10" dirty="0">
                <a:latin typeface="Calibri"/>
                <a:cs typeface="Calibri"/>
              </a:rPr>
              <a:t>продукта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7377683" y="3375658"/>
            <a:ext cx="1667255" cy="16703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16</a:t>
            </a:fld>
            <a:endParaRPr dirty="0"/>
          </a:p>
        </p:txBody>
      </p:sp>
      <p:sp>
        <p:nvSpPr>
          <p:cNvPr id="48" name="object 4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0559" y="0"/>
              <a:ext cx="4663440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0"/>
              <a:ext cx="4572000" cy="514349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58546" y="134873"/>
            <a:ext cx="35458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5. </a:t>
            </a:r>
            <a:r>
              <a:rPr spc="-10" dirty="0"/>
              <a:t>ТЕХНОЛОГИИ </a:t>
            </a:r>
            <a:r>
              <a:rPr dirty="0"/>
              <a:t>/</a:t>
            </a:r>
            <a:r>
              <a:rPr spc="-60" dirty="0"/>
              <a:t> </a:t>
            </a:r>
            <a:r>
              <a:rPr spc="-15" dirty="0"/>
              <a:t>КЛАСТЕР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17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8546" y="704469"/>
            <a:ext cx="4023360" cy="36969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Реализация (софинансирование)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IT-проектов:</a:t>
            </a: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Wingdings"/>
              <a:buChar char=""/>
            </a:pPr>
            <a:endParaRPr sz="1250" dirty="0">
              <a:latin typeface="Calibri"/>
              <a:cs typeface="Calibri"/>
            </a:endParaRPr>
          </a:p>
          <a:p>
            <a:pPr marL="355600" marR="629920" lvl="1">
              <a:lnSpc>
                <a:spcPts val="1510"/>
              </a:lnSpc>
              <a:spcBef>
                <a:spcPts val="5"/>
              </a:spcBef>
              <a:buChar char="-"/>
              <a:tabLst>
                <a:tab pos="448945" algn="l"/>
              </a:tabLst>
            </a:pPr>
            <a:r>
              <a:rPr lang="ru-RU" sz="1400" spc="-10" dirty="0" smtClean="0">
                <a:latin typeface="Calibri"/>
                <a:cs typeface="Calibri"/>
              </a:rPr>
              <a:t> </a:t>
            </a:r>
            <a:r>
              <a:rPr sz="1400" spc="-10" dirty="0" err="1" smtClean="0">
                <a:latin typeface="Calibri"/>
                <a:cs typeface="Calibri"/>
              </a:rPr>
              <a:t>Геоинформационная</a:t>
            </a:r>
            <a:r>
              <a:rPr sz="1400" spc="-10" dirty="0" smtClean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система </a:t>
            </a:r>
            <a:r>
              <a:rPr sz="1400" spc="-5" dirty="0">
                <a:latin typeface="Calibri"/>
                <a:cs typeface="Calibri"/>
              </a:rPr>
              <a:t>«АГРО» </a:t>
            </a:r>
            <a:r>
              <a:rPr sz="1400" dirty="0">
                <a:latin typeface="Calibri"/>
                <a:cs typeface="Calibri"/>
              </a:rPr>
              <a:t>-  </a:t>
            </a:r>
            <a:r>
              <a:rPr sz="1400" spc="-5" dirty="0">
                <a:latin typeface="Calibri"/>
                <a:cs typeface="Calibri"/>
              </a:rPr>
              <a:t>цифровой двойник</a:t>
            </a:r>
            <a:r>
              <a:rPr sz="1400" dirty="0">
                <a:latin typeface="Calibri"/>
                <a:cs typeface="Calibri"/>
              </a:rPr>
              <a:t> АПК</a:t>
            </a:r>
          </a:p>
          <a:p>
            <a:pPr lvl="1">
              <a:lnSpc>
                <a:spcPct val="100000"/>
              </a:lnSpc>
              <a:spcBef>
                <a:spcPts val="40"/>
              </a:spcBef>
              <a:buFont typeface="Calibri"/>
              <a:buChar char="-"/>
            </a:pPr>
            <a:endParaRPr sz="1050" dirty="0">
              <a:latin typeface="Calibri"/>
              <a:cs typeface="Calibri"/>
            </a:endParaRPr>
          </a:p>
          <a:p>
            <a:pPr marL="448309" lvl="1" indent="-93345">
              <a:lnSpc>
                <a:spcPts val="1600"/>
              </a:lnSpc>
              <a:buChar char="-"/>
              <a:tabLst>
                <a:tab pos="448945" algn="l"/>
              </a:tabLst>
            </a:pPr>
            <a:r>
              <a:rPr sz="1400" spc="-10" dirty="0">
                <a:latin typeface="Calibri"/>
                <a:cs typeface="Calibri"/>
              </a:rPr>
              <a:t>Геоинформационная система «ЛЕС»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-</a:t>
            </a:r>
          </a:p>
          <a:p>
            <a:pPr marL="355600">
              <a:lnSpc>
                <a:spcPts val="1600"/>
              </a:lnSpc>
            </a:pPr>
            <a:r>
              <a:rPr sz="1400" spc="-5" dirty="0">
                <a:latin typeface="Calibri"/>
                <a:cs typeface="Calibri"/>
              </a:rPr>
              <a:t>цифровой двойник лесного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комплекса</a:t>
            </a: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50" dirty="0">
              <a:latin typeface="Calibri"/>
              <a:cs typeface="Calibri"/>
            </a:endParaRPr>
          </a:p>
          <a:p>
            <a:pPr marL="355600" marR="210820" lvl="1">
              <a:lnSpc>
                <a:spcPts val="1510"/>
              </a:lnSpc>
              <a:buChar char="-"/>
              <a:tabLst>
                <a:tab pos="448945" algn="l"/>
              </a:tabLst>
            </a:pPr>
            <a:r>
              <a:rPr lang="ru-RU" sz="1400" spc="-5" dirty="0" smtClean="0">
                <a:latin typeface="Calibri"/>
                <a:cs typeface="Calibri"/>
              </a:rPr>
              <a:t> </a:t>
            </a:r>
            <a:r>
              <a:rPr sz="1400" spc="-5" dirty="0" err="1" smtClean="0">
                <a:latin typeface="Calibri"/>
                <a:cs typeface="Calibri"/>
              </a:rPr>
              <a:t>Платформа</a:t>
            </a:r>
            <a:r>
              <a:rPr sz="1400" spc="-5" dirty="0" smtClean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U-FARMER.RU </a:t>
            </a:r>
            <a:r>
              <a:rPr sz="1400" dirty="0">
                <a:latin typeface="Calibri"/>
                <a:cs typeface="Calibri"/>
              </a:rPr>
              <a:t>– </a:t>
            </a:r>
            <a:r>
              <a:rPr sz="1400" spc="-5" dirty="0">
                <a:latin typeface="Calibri"/>
                <a:cs typeface="Calibri"/>
              </a:rPr>
              <a:t>сервисная </a:t>
            </a:r>
            <a:r>
              <a:rPr sz="1400" spc="-10" dirty="0">
                <a:latin typeface="Calibri"/>
                <a:cs typeface="Calibri"/>
              </a:rPr>
              <a:t>среда  </a:t>
            </a:r>
            <a:r>
              <a:rPr sz="1400" spc="-5" dirty="0">
                <a:latin typeface="Calibri"/>
                <a:cs typeface="Calibri"/>
              </a:rPr>
              <a:t>для </a:t>
            </a:r>
            <a:r>
              <a:rPr sz="1400" spc="-10" dirty="0">
                <a:latin typeface="Calibri"/>
                <a:cs typeface="Calibri"/>
              </a:rPr>
              <a:t>фермерской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кооперации</a:t>
            </a: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00" dirty="0">
              <a:latin typeface="Calibri"/>
              <a:cs typeface="Calibri"/>
            </a:endParaRPr>
          </a:p>
          <a:p>
            <a:pPr marL="355600" marR="5080">
              <a:lnSpc>
                <a:spcPts val="1510"/>
              </a:lnSpc>
              <a:spcBef>
                <a:spcPts val="5"/>
              </a:spcBef>
            </a:pPr>
            <a:r>
              <a:rPr sz="1400" i="1" dirty="0" smtClean="0">
                <a:latin typeface="Calibri"/>
                <a:cs typeface="Calibri"/>
              </a:rPr>
              <a:t>-</a:t>
            </a:r>
            <a:r>
              <a:rPr lang="ru-RU" sz="1400" i="1" dirty="0" smtClean="0">
                <a:latin typeface="Calibri"/>
                <a:cs typeface="Calibri"/>
              </a:rPr>
              <a:t> </a:t>
            </a:r>
            <a:r>
              <a:rPr sz="1400" i="1" dirty="0" smtClean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Геоинформационная система </a:t>
            </a:r>
            <a:r>
              <a:rPr sz="1400" spc="-5" dirty="0">
                <a:latin typeface="Calibri"/>
                <a:cs typeface="Calibri"/>
              </a:rPr>
              <a:t>«INVESTPROFILE»  </a:t>
            </a:r>
            <a:r>
              <a:rPr sz="1400" dirty="0">
                <a:latin typeface="Calibri"/>
                <a:cs typeface="Calibri"/>
              </a:rPr>
              <a:t>Фонда </a:t>
            </a:r>
            <a:r>
              <a:rPr sz="1400" spc="-5" dirty="0">
                <a:latin typeface="Calibri"/>
                <a:cs typeface="Calibri"/>
              </a:rPr>
              <a:t>«Инвестиционное агентство</a:t>
            </a:r>
            <a:r>
              <a:rPr sz="1400" spc="-5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ТО»</a:t>
            </a: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00" dirty="0">
              <a:latin typeface="Calibri"/>
              <a:cs typeface="Calibri"/>
            </a:endParaRPr>
          </a:p>
          <a:p>
            <a:pPr marL="355600" marR="208279" indent="-342900">
              <a:lnSpc>
                <a:spcPts val="1510"/>
              </a:lnSpc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Модернизация Агропарка для создания базы  </a:t>
            </a:r>
            <a:r>
              <a:rPr sz="1400" spc="-10" dirty="0">
                <a:latin typeface="Calibri"/>
                <a:cs typeface="Calibri"/>
              </a:rPr>
              <a:t>агробиотехнологического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кластера,</a:t>
            </a:r>
            <a:endParaRPr sz="1400" dirty="0">
              <a:latin typeface="Calibri"/>
              <a:cs typeface="Calibri"/>
            </a:endParaRPr>
          </a:p>
          <a:p>
            <a:pPr marL="355600">
              <a:lnSpc>
                <a:spcPts val="1410"/>
              </a:lnSpc>
            </a:pPr>
            <a:r>
              <a:rPr sz="1400" dirty="0">
                <a:latin typeface="Calibri"/>
                <a:cs typeface="Calibri"/>
              </a:rPr>
              <a:t>экспоплощадки для выставок </a:t>
            </a:r>
            <a:r>
              <a:rPr sz="1400" spc="-5" dirty="0">
                <a:latin typeface="Calibri"/>
                <a:cs typeface="Calibri"/>
              </a:rPr>
              <a:t>достижений</a:t>
            </a:r>
            <a:r>
              <a:rPr sz="1400" spc="-8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</a:p>
          <a:p>
            <a:pPr marL="355600" marR="681990">
              <a:lnSpc>
                <a:spcPts val="1510"/>
              </a:lnSpc>
              <a:spcBef>
                <a:spcPts val="110"/>
              </a:spcBef>
            </a:pPr>
            <a:r>
              <a:rPr sz="1400" spc="-5" dirty="0">
                <a:latin typeface="Calibri"/>
                <a:cs typeface="Calibri"/>
              </a:rPr>
              <a:t>презентаций </a:t>
            </a:r>
            <a:r>
              <a:rPr sz="1400" dirty="0">
                <a:latin typeface="Calibri"/>
                <a:cs typeface="Calibri"/>
              </a:rPr>
              <a:t>АПК </a:t>
            </a:r>
            <a:r>
              <a:rPr sz="1400" spc="-20" dirty="0">
                <a:latin typeface="Calibri"/>
                <a:cs typeface="Calibri"/>
              </a:rPr>
              <a:t>Тюменской </a:t>
            </a:r>
            <a:r>
              <a:rPr sz="1400" spc="-10" dirty="0">
                <a:latin typeface="Calibri"/>
                <a:cs typeface="Calibri"/>
              </a:rPr>
              <a:t>области  </a:t>
            </a:r>
            <a:r>
              <a:rPr sz="1400" spc="-5" dirty="0">
                <a:latin typeface="Calibri"/>
                <a:cs typeface="Calibri"/>
              </a:rPr>
              <a:t>(существующая площадка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п.Винзили)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8179" y="0"/>
              <a:ext cx="4655819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9620" y="0"/>
              <a:ext cx="4564379" cy="51434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58546" y="134873"/>
            <a:ext cx="27171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6.</a:t>
            </a:r>
            <a:r>
              <a:rPr spc="-85" dirty="0"/>
              <a:t> </a:t>
            </a:r>
            <a:r>
              <a:rPr spc="-30" dirty="0"/>
              <a:t>ИНФРАСТРУКТУРА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18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8546" y="750773"/>
            <a:ext cx="3824604" cy="31216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ts val="1595"/>
              </a:lnSpc>
              <a:spcBef>
                <a:spcPts val="105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Вовлечение </a:t>
            </a:r>
            <a:r>
              <a:rPr sz="1400" dirty="0">
                <a:latin typeface="Calibri"/>
                <a:cs typeface="Calibri"/>
              </a:rPr>
              <a:t>в </a:t>
            </a:r>
            <a:r>
              <a:rPr sz="1400" spc="-5" dirty="0">
                <a:latin typeface="Calibri"/>
                <a:cs typeface="Calibri"/>
              </a:rPr>
              <a:t>деловой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оборот</a:t>
            </a:r>
            <a:endParaRPr sz="1400">
              <a:latin typeface="Calibri"/>
              <a:cs typeface="Calibri"/>
            </a:endParaRPr>
          </a:p>
          <a:p>
            <a:pPr marL="355600" marR="156210">
              <a:lnSpc>
                <a:spcPts val="1510"/>
              </a:lnSpc>
              <a:spcBef>
                <a:spcPts val="110"/>
              </a:spcBef>
            </a:pPr>
            <a:r>
              <a:rPr sz="1400" spc="-10" dirty="0">
                <a:latin typeface="Calibri"/>
                <a:cs typeface="Calibri"/>
              </a:rPr>
              <a:t>неиспользуемых земель, </a:t>
            </a:r>
            <a:r>
              <a:rPr sz="1400" spc="-5" dirty="0">
                <a:latin typeface="Calibri"/>
                <a:cs typeface="Calibri"/>
              </a:rPr>
              <a:t>предназначенных  для индивидуального </a:t>
            </a:r>
            <a:r>
              <a:rPr sz="1400" dirty="0">
                <a:latin typeface="Calibri"/>
                <a:cs typeface="Calibri"/>
              </a:rPr>
              <a:t>жилищного  </a:t>
            </a:r>
            <a:r>
              <a:rPr sz="1400" spc="-10" dirty="0">
                <a:latin typeface="Calibri"/>
                <a:cs typeface="Calibri"/>
              </a:rPr>
              <a:t>строительства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Calibri"/>
              <a:cs typeface="Calibri"/>
            </a:endParaRPr>
          </a:p>
          <a:p>
            <a:pPr marL="355600" marR="196850" indent="-342900">
              <a:lnSpc>
                <a:spcPts val="1510"/>
              </a:lnSpc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Предоставление </a:t>
            </a:r>
            <a:r>
              <a:rPr sz="1400" spc="-10" dirty="0">
                <a:latin typeface="Calibri"/>
                <a:cs typeface="Calibri"/>
              </a:rPr>
              <a:t>земельных </a:t>
            </a:r>
            <a:r>
              <a:rPr sz="1400" spc="-5" dirty="0">
                <a:latin typeface="Calibri"/>
                <a:cs typeface="Calibri"/>
              </a:rPr>
              <a:t>участков </a:t>
            </a:r>
            <a:r>
              <a:rPr sz="1400" dirty="0">
                <a:latin typeface="Calibri"/>
                <a:cs typeface="Calibri"/>
              </a:rPr>
              <a:t>в  </a:t>
            </a:r>
            <a:r>
              <a:rPr sz="1400" spc="-5" dirty="0">
                <a:latin typeface="Calibri"/>
                <a:cs typeface="Calibri"/>
              </a:rPr>
              <a:t>границах населенных пунктов для </a:t>
            </a:r>
            <a:r>
              <a:rPr sz="1400" spc="-10" dirty="0">
                <a:latin typeface="Calibri"/>
                <a:cs typeface="Calibri"/>
              </a:rPr>
              <a:t>ведения  </a:t>
            </a:r>
            <a:r>
              <a:rPr sz="1400" spc="-5" dirty="0">
                <a:latin typeface="Calibri"/>
                <a:cs typeface="Calibri"/>
              </a:rPr>
              <a:t>ЛПХ </a:t>
            </a:r>
            <a:r>
              <a:rPr sz="1400" dirty="0">
                <a:latin typeface="Calibri"/>
                <a:cs typeface="Calibri"/>
              </a:rPr>
              <a:t>без </a:t>
            </a:r>
            <a:r>
              <a:rPr sz="1400" spc="-10" dirty="0">
                <a:latin typeface="Calibri"/>
                <a:cs typeface="Calibri"/>
              </a:rPr>
              <a:t>торгов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(предложение)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buFont typeface="Wingdings"/>
              <a:buChar char=""/>
            </a:pP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Wingdings"/>
              <a:buChar char=""/>
            </a:pPr>
            <a:endParaRPr sz="1050">
              <a:latin typeface="Calibri"/>
              <a:cs typeface="Calibri"/>
            </a:endParaRPr>
          </a:p>
          <a:p>
            <a:pPr marL="355600" marR="5080" indent="-342900">
              <a:lnSpc>
                <a:spcPct val="90100"/>
              </a:lnSpc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Формирование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10" dirty="0">
                <a:latin typeface="Calibri"/>
                <a:cs typeface="Calibri"/>
              </a:rPr>
              <a:t>предоставление земельных  </a:t>
            </a:r>
            <a:r>
              <a:rPr sz="1400" spc="-5" dirty="0">
                <a:latin typeface="Calibri"/>
                <a:cs typeface="Calibri"/>
              </a:rPr>
              <a:t>участков </a:t>
            </a:r>
            <a:r>
              <a:rPr sz="1400" dirty="0">
                <a:latin typeface="Calibri"/>
                <a:cs typeface="Calibri"/>
              </a:rPr>
              <a:t>из </a:t>
            </a:r>
            <a:r>
              <a:rPr sz="1400" spc="-10" dirty="0">
                <a:latin typeface="Calibri"/>
                <a:cs typeface="Calibri"/>
              </a:rPr>
              <a:t>земель сельскохозяйственного  </a:t>
            </a:r>
            <a:r>
              <a:rPr sz="1400" dirty="0">
                <a:latin typeface="Calibri"/>
                <a:cs typeface="Calibri"/>
              </a:rPr>
              <a:t>назначения площадью менее 60 </a:t>
            </a:r>
            <a:r>
              <a:rPr sz="1400" spc="-50" dirty="0">
                <a:latin typeface="Calibri"/>
                <a:cs typeface="Calibri"/>
              </a:rPr>
              <a:t>Га </a:t>
            </a:r>
            <a:r>
              <a:rPr sz="1400" spc="-5" dirty="0">
                <a:latin typeface="Calibri"/>
                <a:cs typeface="Calibri"/>
              </a:rPr>
              <a:t>для всех  </a:t>
            </a:r>
            <a:r>
              <a:rPr sz="1400" spc="-10" dirty="0">
                <a:latin typeface="Calibri"/>
                <a:cs typeface="Calibri"/>
              </a:rPr>
              <a:t>категорий заявителей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10" dirty="0">
                <a:latin typeface="Calibri"/>
                <a:cs typeface="Calibri"/>
              </a:rPr>
              <a:t>под </a:t>
            </a:r>
            <a:r>
              <a:rPr sz="1400" spc="-5" dirty="0">
                <a:latin typeface="Calibri"/>
                <a:cs typeface="Calibri"/>
              </a:rPr>
              <a:t>любые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цели</a:t>
            </a:r>
            <a:endParaRPr sz="1400">
              <a:latin typeface="Calibri"/>
              <a:cs typeface="Calibri"/>
            </a:endParaRPr>
          </a:p>
          <a:p>
            <a:pPr marL="355600">
              <a:lnSpc>
                <a:spcPts val="1510"/>
              </a:lnSpc>
            </a:pPr>
            <a:r>
              <a:rPr sz="1400" spc="-5" dirty="0">
                <a:latin typeface="Calibri"/>
                <a:cs typeface="Calibri"/>
              </a:rPr>
              <a:t>(предложение)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0559" y="0"/>
              <a:ext cx="4663439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0"/>
              <a:ext cx="4571999" cy="513740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58546" y="134873"/>
            <a:ext cx="27171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6.</a:t>
            </a:r>
            <a:r>
              <a:rPr spc="-85" dirty="0"/>
              <a:t> </a:t>
            </a:r>
            <a:r>
              <a:rPr spc="-30" dirty="0"/>
              <a:t>ИНФРАСТРУКТУРА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19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8546" y="750773"/>
            <a:ext cx="3806190" cy="25450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42265" marR="173990" indent="-342265">
              <a:lnSpc>
                <a:spcPts val="1595"/>
              </a:lnSpc>
              <a:spcBef>
                <a:spcPts val="105"/>
              </a:spcBef>
              <a:buFont typeface="Wingdings"/>
              <a:buChar char=""/>
              <a:tabLst>
                <a:tab pos="342265" algn="l"/>
                <a:tab pos="355600" algn="l"/>
              </a:tabLst>
            </a:pPr>
            <a:r>
              <a:rPr sz="1400" spc="-10" dirty="0">
                <a:latin typeface="Calibri"/>
                <a:cs typeface="Calibri"/>
              </a:rPr>
              <a:t>Разработка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>
                <a:latin typeface="Calibri"/>
                <a:cs typeface="Calibri"/>
              </a:rPr>
              <a:t>защита уникальных</a:t>
            </a:r>
            <a:r>
              <a:rPr sz="1400" spc="3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проектов</a:t>
            </a:r>
            <a:endParaRPr sz="1400">
              <a:latin typeface="Calibri"/>
              <a:cs typeface="Calibri"/>
            </a:endParaRPr>
          </a:p>
          <a:p>
            <a:pPr marR="235585" algn="ctr">
              <a:lnSpc>
                <a:spcPts val="1595"/>
              </a:lnSpc>
            </a:pPr>
            <a:r>
              <a:rPr sz="1400" spc="-10" dirty="0">
                <a:latin typeface="Calibri"/>
                <a:cs typeface="Calibri"/>
              </a:rPr>
              <a:t>сельских </a:t>
            </a:r>
            <a:r>
              <a:rPr sz="1400" spc="-5" dirty="0">
                <a:latin typeface="Calibri"/>
                <a:cs typeface="Calibri"/>
              </a:rPr>
              <a:t>территориальных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кластеров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50">
              <a:latin typeface="Calibri"/>
              <a:cs typeface="Calibri"/>
            </a:endParaRPr>
          </a:p>
          <a:p>
            <a:pPr marL="355600" marR="146685" indent="-342900">
              <a:lnSpc>
                <a:spcPts val="1510"/>
              </a:lnSpc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Создание общественно-образовательных </a:t>
            </a:r>
            <a:r>
              <a:rPr sz="1400" dirty="0">
                <a:latin typeface="Calibri"/>
                <a:cs typeface="Calibri"/>
              </a:rPr>
              <a:t>и  </a:t>
            </a:r>
            <a:r>
              <a:rPr sz="1400" spc="-5" dirty="0">
                <a:latin typeface="Calibri"/>
                <a:cs typeface="Calibri"/>
              </a:rPr>
              <a:t>деловых пространств-коворкингов </a:t>
            </a:r>
            <a:r>
              <a:rPr sz="1400" dirty="0">
                <a:latin typeface="Calibri"/>
                <a:cs typeface="Calibri"/>
              </a:rPr>
              <a:t>на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селе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buFont typeface="Wingdings"/>
              <a:buChar char=""/>
            </a:pP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Wingdings"/>
              <a:buChar char=""/>
            </a:pPr>
            <a:endParaRPr sz="1050">
              <a:latin typeface="Calibri"/>
              <a:cs typeface="Calibri"/>
            </a:endParaRPr>
          </a:p>
          <a:p>
            <a:pPr marL="355600" marR="335915" indent="-342900">
              <a:lnSpc>
                <a:spcPts val="1510"/>
              </a:lnSpc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Подписание тройственных </a:t>
            </a:r>
            <a:r>
              <a:rPr sz="1400" spc="-10" dirty="0">
                <a:latin typeface="Calibri"/>
                <a:cs typeface="Calibri"/>
              </a:rPr>
              <a:t>соглашений </a:t>
            </a:r>
            <a:r>
              <a:rPr sz="1400" dirty="0">
                <a:latin typeface="Calibri"/>
                <a:cs typeface="Calibri"/>
              </a:rPr>
              <a:t>о  </a:t>
            </a:r>
            <a:r>
              <a:rPr sz="1400" spc="-10" dirty="0">
                <a:latin typeface="Calibri"/>
                <a:cs typeface="Calibri"/>
              </a:rPr>
              <a:t>сотрудничестве </a:t>
            </a:r>
            <a:r>
              <a:rPr sz="1400" dirty="0">
                <a:latin typeface="Calibri"/>
                <a:cs typeface="Calibri"/>
              </a:rPr>
              <a:t>с </a:t>
            </a:r>
            <a:r>
              <a:rPr sz="1400" spc="-5" dirty="0">
                <a:latin typeface="Calibri"/>
                <a:cs typeface="Calibri"/>
              </a:rPr>
              <a:t>нефтегазовыми  госкомпаниями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>
                <a:latin typeface="Calibri"/>
                <a:cs typeface="Calibri"/>
              </a:rPr>
              <a:t>корпорациями РФ для  финансового </a:t>
            </a:r>
            <a:r>
              <a:rPr sz="1400" dirty="0">
                <a:latin typeface="Calibri"/>
                <a:cs typeface="Calibri"/>
              </a:rPr>
              <a:t>участия </a:t>
            </a:r>
            <a:r>
              <a:rPr sz="1400" spc="-5" dirty="0">
                <a:latin typeface="Calibri"/>
                <a:cs typeface="Calibri"/>
              </a:rPr>
              <a:t>последних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endParaRPr sz="1400">
              <a:latin typeface="Calibri"/>
              <a:cs typeface="Calibri"/>
            </a:endParaRPr>
          </a:p>
          <a:p>
            <a:pPr marL="355600">
              <a:lnSpc>
                <a:spcPts val="1500"/>
              </a:lnSpc>
            </a:pPr>
            <a:r>
              <a:rPr sz="1400" spc="-5" dirty="0">
                <a:latin typeface="Calibri"/>
                <a:cs typeface="Calibri"/>
              </a:rPr>
              <a:t>приобретении </a:t>
            </a:r>
            <a:r>
              <a:rPr sz="1400" dirty="0">
                <a:latin typeface="Calibri"/>
                <a:cs typeface="Calibri"/>
              </a:rPr>
              <a:t>жилья </a:t>
            </a:r>
            <a:r>
              <a:rPr sz="1400" spc="-5" dirty="0">
                <a:latin typeface="Calibri"/>
                <a:cs typeface="Calibri"/>
              </a:rPr>
              <a:t>для своих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пенсионеров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0559" y="0"/>
              <a:ext cx="4663440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0"/>
              <a:ext cx="4571999" cy="51434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58546" y="148590"/>
            <a:ext cx="38233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latin typeface="Arial Narrow"/>
                <a:cs typeface="Arial Narrow"/>
              </a:rPr>
              <a:t>ОБЪЕКТ </a:t>
            </a:r>
            <a:r>
              <a:rPr dirty="0">
                <a:latin typeface="Arial Narrow"/>
                <a:cs typeface="Arial Narrow"/>
              </a:rPr>
              <a:t>НАШЕГО</a:t>
            </a:r>
            <a:r>
              <a:rPr spc="-35" dirty="0">
                <a:latin typeface="Arial Narrow"/>
                <a:cs typeface="Arial Narrow"/>
              </a:rPr>
              <a:t> </a:t>
            </a:r>
            <a:r>
              <a:rPr spc="-5" dirty="0">
                <a:latin typeface="Arial Narrow"/>
                <a:cs typeface="Arial Narrow"/>
              </a:rPr>
              <a:t>ВНИМАНИЯ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243070" y="4840107"/>
            <a:ext cx="16319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sz="1500" b="1" dirty="0">
                <a:solidFill>
                  <a:srgbClr val="FFFFFF"/>
                </a:solidFill>
                <a:latin typeface="Arial Narrow"/>
                <a:cs typeface="Arial Narrow"/>
              </a:rPr>
              <a:pPr marL="38100">
                <a:lnSpc>
                  <a:spcPct val="100000"/>
                </a:lnSpc>
              </a:pPr>
              <a:t>2</a:t>
            </a:fld>
            <a:endParaRPr sz="15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8546" y="4903114"/>
            <a:ext cx="2498090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sz="1050" dirty="0">
                <a:solidFill>
                  <a:srgbClr val="3A3838"/>
                </a:solidFill>
                <a:latin typeface="Calibri"/>
                <a:cs typeface="Calibri"/>
              </a:rPr>
              <a:t>Год сельского </a:t>
            </a:r>
            <a:r>
              <a:rPr sz="1050" spc="-5" dirty="0">
                <a:solidFill>
                  <a:srgbClr val="3A3838"/>
                </a:solidFill>
                <a:latin typeface="Calibri"/>
                <a:cs typeface="Calibri"/>
              </a:rPr>
              <a:t>предпринимательства </a:t>
            </a:r>
            <a:r>
              <a:rPr sz="1050" dirty="0">
                <a:solidFill>
                  <a:srgbClr val="3A3838"/>
                </a:solidFill>
                <a:latin typeface="Calibri"/>
                <a:cs typeface="Calibri"/>
              </a:rPr>
              <a:t>-</a:t>
            </a:r>
            <a:r>
              <a:rPr sz="1050" spc="-55" dirty="0">
                <a:solidFill>
                  <a:srgbClr val="3A3838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A3838"/>
                </a:solidFill>
                <a:latin typeface="Calibri"/>
                <a:cs typeface="Calibri"/>
              </a:rPr>
              <a:t>2020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8546" y="611885"/>
            <a:ext cx="3975735" cy="3959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876722"/>
                </a:solidFill>
                <a:latin typeface="Arial Narrow"/>
                <a:cs typeface="Arial Narrow"/>
              </a:rPr>
              <a:t>Сельский </a:t>
            </a:r>
            <a:r>
              <a:rPr sz="1800" b="1" spc="-5" dirty="0">
                <a:solidFill>
                  <a:srgbClr val="876722"/>
                </a:solidFill>
                <a:latin typeface="Arial Narrow"/>
                <a:cs typeface="Arial Narrow"/>
              </a:rPr>
              <a:t>предприниматель</a:t>
            </a:r>
            <a:r>
              <a:rPr sz="1800" b="1" spc="35" dirty="0">
                <a:solidFill>
                  <a:srgbClr val="876722"/>
                </a:solidFill>
                <a:latin typeface="Arial Narrow"/>
                <a:cs typeface="Arial Narrow"/>
              </a:rPr>
              <a:t> </a:t>
            </a:r>
            <a:r>
              <a:rPr sz="1800" dirty="0">
                <a:solidFill>
                  <a:srgbClr val="876722"/>
                </a:solidFill>
                <a:latin typeface="Arial Narrow"/>
                <a:cs typeface="Arial Narrow"/>
              </a:rPr>
              <a:t>–</a:t>
            </a:r>
            <a:endParaRPr sz="1800">
              <a:latin typeface="Arial Narrow"/>
              <a:cs typeface="Arial Narrow"/>
            </a:endParaRPr>
          </a:p>
          <a:p>
            <a:pPr marL="12700" marR="5080">
              <a:lnSpc>
                <a:spcPct val="100000"/>
              </a:lnSpc>
            </a:pPr>
            <a:r>
              <a:rPr sz="1800" spc="-5" dirty="0">
                <a:solidFill>
                  <a:srgbClr val="876722"/>
                </a:solidFill>
                <a:latin typeface="Arial Narrow"/>
                <a:cs typeface="Arial Narrow"/>
              </a:rPr>
              <a:t>это юридическое лицо, зарегистрированное  </a:t>
            </a:r>
            <a:r>
              <a:rPr sz="1800" dirty="0">
                <a:solidFill>
                  <a:srgbClr val="876722"/>
                </a:solidFill>
                <a:latin typeface="Arial Narrow"/>
                <a:cs typeface="Arial Narrow"/>
              </a:rPr>
              <a:t>и </a:t>
            </a:r>
            <a:r>
              <a:rPr sz="1800" spc="-5" dirty="0">
                <a:solidFill>
                  <a:srgbClr val="876722"/>
                </a:solidFill>
                <a:latin typeface="Arial Narrow"/>
                <a:cs typeface="Arial Narrow"/>
              </a:rPr>
              <a:t>осуществляющее деятельность </a:t>
            </a:r>
            <a:r>
              <a:rPr sz="1800" dirty="0">
                <a:solidFill>
                  <a:srgbClr val="876722"/>
                </a:solidFill>
                <a:latin typeface="Arial Narrow"/>
                <a:cs typeface="Arial Narrow"/>
              </a:rPr>
              <a:t>в </a:t>
            </a:r>
            <a:r>
              <a:rPr sz="1800" spc="-5" dirty="0">
                <a:solidFill>
                  <a:srgbClr val="876722"/>
                </a:solidFill>
                <a:latin typeface="Arial Narrow"/>
                <a:cs typeface="Arial Narrow"/>
              </a:rPr>
              <a:t>сельской  </a:t>
            </a:r>
            <a:r>
              <a:rPr sz="1800" spc="-10" dirty="0">
                <a:solidFill>
                  <a:srgbClr val="876722"/>
                </a:solidFill>
                <a:latin typeface="Arial Narrow"/>
                <a:cs typeface="Arial Narrow"/>
              </a:rPr>
              <a:t>территории</a:t>
            </a:r>
            <a:endParaRPr sz="1800">
              <a:latin typeface="Arial Narrow"/>
              <a:cs typeface="Arial Narrow"/>
            </a:endParaRPr>
          </a:p>
          <a:p>
            <a:pPr marL="12700" marR="81915">
              <a:lnSpc>
                <a:spcPct val="100000"/>
              </a:lnSpc>
              <a:spcBef>
                <a:spcPts val="855"/>
              </a:spcBef>
            </a:pPr>
            <a:r>
              <a:rPr sz="1800" b="1" spc="-5" dirty="0">
                <a:solidFill>
                  <a:srgbClr val="876722"/>
                </a:solidFill>
                <a:latin typeface="Arial Narrow"/>
                <a:cs typeface="Arial Narrow"/>
              </a:rPr>
              <a:t>Инициатива </a:t>
            </a:r>
            <a:r>
              <a:rPr sz="1800" dirty="0">
                <a:solidFill>
                  <a:srgbClr val="876722"/>
                </a:solidFill>
                <a:latin typeface="Arial Narrow"/>
                <a:cs typeface="Arial Narrow"/>
              </a:rPr>
              <a:t>– </a:t>
            </a:r>
            <a:r>
              <a:rPr sz="1800" spc="-5" dirty="0">
                <a:solidFill>
                  <a:srgbClr val="876722"/>
                </a:solidFill>
                <a:latin typeface="Arial Narrow"/>
                <a:cs typeface="Arial Narrow"/>
              </a:rPr>
              <a:t>узаконить термин «Сельский  предприниматель» </a:t>
            </a:r>
            <a:r>
              <a:rPr sz="1800" dirty="0">
                <a:solidFill>
                  <a:srgbClr val="876722"/>
                </a:solidFill>
                <a:latin typeface="Arial Narrow"/>
                <a:cs typeface="Arial Narrow"/>
              </a:rPr>
              <a:t>на </a:t>
            </a:r>
            <a:r>
              <a:rPr sz="1800" spc="-5" dirty="0">
                <a:solidFill>
                  <a:srgbClr val="876722"/>
                </a:solidFill>
                <a:latin typeface="Arial Narrow"/>
                <a:cs typeface="Arial Narrow"/>
              </a:rPr>
              <a:t>уровне</a:t>
            </a:r>
            <a:r>
              <a:rPr sz="1800" spc="45" dirty="0">
                <a:solidFill>
                  <a:srgbClr val="876722"/>
                </a:solidFill>
                <a:latin typeface="Arial Narrow"/>
                <a:cs typeface="Arial Narrow"/>
              </a:rPr>
              <a:t> </a:t>
            </a:r>
            <a:r>
              <a:rPr sz="1800" dirty="0">
                <a:solidFill>
                  <a:srgbClr val="876722"/>
                </a:solidFill>
                <a:latin typeface="Arial Narrow"/>
                <a:cs typeface="Arial Narrow"/>
              </a:rPr>
              <a:t>РФ</a:t>
            </a:r>
            <a:endParaRPr sz="18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1780"/>
              </a:spcBef>
            </a:pPr>
            <a:r>
              <a:rPr sz="1600" b="1" spc="-10" dirty="0">
                <a:latin typeface="Calibri"/>
                <a:cs typeface="Calibri"/>
              </a:rPr>
              <a:t>Деятельность сельского предпринимателя:</a:t>
            </a:r>
            <a:endParaRPr sz="16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10"/>
              </a:spcBef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Агробизнес (в </a:t>
            </a:r>
            <a:r>
              <a:rPr sz="1400" spc="-15" dirty="0">
                <a:latin typeface="Calibri"/>
                <a:cs typeface="Calibri"/>
              </a:rPr>
              <a:t>т.ч. </a:t>
            </a:r>
            <a:r>
              <a:rPr sz="1400" spc="-10" dirty="0">
                <a:latin typeface="Calibri"/>
                <a:cs typeface="Calibri"/>
              </a:rPr>
              <a:t>лесоводство,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охотоводство)</a:t>
            </a:r>
            <a:endParaRPr sz="14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Социальный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бизнес</a:t>
            </a:r>
            <a:endParaRPr sz="14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Переработка </a:t>
            </a:r>
            <a:r>
              <a:rPr sz="1400" dirty="0">
                <a:latin typeface="Calibri"/>
                <a:cs typeface="Calibri"/>
              </a:rPr>
              <a:t>сырья 1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уровня</a:t>
            </a:r>
            <a:endParaRPr sz="14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Строительство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эксплуатация</a:t>
            </a:r>
            <a:endParaRPr sz="14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Сервис</a:t>
            </a:r>
            <a:endParaRPr sz="14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IT</a:t>
            </a:r>
            <a:endParaRPr sz="14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Экоагротуризм</a:t>
            </a:r>
            <a:endParaRPr sz="14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400" spc="-25" dirty="0">
                <a:latin typeface="Calibri"/>
                <a:cs typeface="Calibri"/>
              </a:rPr>
              <a:t>Торговля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8546" y="1005662"/>
            <a:ext cx="3916679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876722"/>
                </a:solidFill>
                <a:latin typeface="Arial Narrow"/>
                <a:cs typeface="Arial Narrow"/>
              </a:rPr>
              <a:t>Кластер </a:t>
            </a:r>
            <a:r>
              <a:rPr sz="1800" b="1" spc="-5" dirty="0">
                <a:solidFill>
                  <a:srgbClr val="876722"/>
                </a:solidFill>
                <a:latin typeface="Arial Narrow"/>
                <a:cs typeface="Arial Narrow"/>
              </a:rPr>
              <a:t>(скопление, кисть, рой)</a:t>
            </a:r>
            <a:r>
              <a:rPr sz="1800" b="1" spc="65" dirty="0">
                <a:solidFill>
                  <a:srgbClr val="876722"/>
                </a:solidFill>
                <a:latin typeface="Arial Narrow"/>
                <a:cs typeface="Arial Narrow"/>
              </a:rPr>
              <a:t> </a:t>
            </a:r>
            <a:r>
              <a:rPr sz="1800" dirty="0">
                <a:solidFill>
                  <a:srgbClr val="876722"/>
                </a:solidFill>
                <a:latin typeface="Arial Narrow"/>
                <a:cs typeface="Arial Narrow"/>
              </a:rPr>
              <a:t>–</a:t>
            </a:r>
            <a:endParaRPr sz="1800">
              <a:latin typeface="Arial Narrow"/>
              <a:cs typeface="Arial Narrow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solidFill>
                  <a:srgbClr val="876722"/>
                </a:solidFill>
                <a:latin typeface="Arial Narrow"/>
                <a:cs typeface="Arial Narrow"/>
              </a:rPr>
              <a:t>это </a:t>
            </a:r>
            <a:r>
              <a:rPr sz="1800" spc="-10" dirty="0">
                <a:solidFill>
                  <a:srgbClr val="876722"/>
                </a:solidFill>
                <a:latin typeface="Arial Narrow"/>
                <a:cs typeface="Arial Narrow"/>
              </a:rPr>
              <a:t>объединение </a:t>
            </a:r>
            <a:r>
              <a:rPr sz="1800" dirty="0">
                <a:solidFill>
                  <a:srgbClr val="876722"/>
                </a:solidFill>
                <a:latin typeface="Arial Narrow"/>
                <a:cs typeface="Arial Narrow"/>
              </a:rPr>
              <a:t>нескольких </a:t>
            </a:r>
            <a:r>
              <a:rPr sz="1800" spc="-10" dirty="0">
                <a:solidFill>
                  <a:srgbClr val="876722"/>
                </a:solidFill>
                <a:latin typeface="Arial Narrow"/>
                <a:cs typeface="Arial Narrow"/>
              </a:rPr>
              <a:t>однородных  </a:t>
            </a:r>
            <a:r>
              <a:rPr sz="1800" spc="-5" dirty="0">
                <a:solidFill>
                  <a:srgbClr val="876722"/>
                </a:solidFill>
                <a:latin typeface="Arial Narrow"/>
                <a:cs typeface="Arial Narrow"/>
              </a:rPr>
              <a:t>элементов, </a:t>
            </a:r>
            <a:r>
              <a:rPr sz="1800" spc="-10" dirty="0">
                <a:solidFill>
                  <a:srgbClr val="876722"/>
                </a:solidFill>
                <a:latin typeface="Arial Narrow"/>
                <a:cs typeface="Arial Narrow"/>
              </a:rPr>
              <a:t>которое </a:t>
            </a:r>
            <a:r>
              <a:rPr sz="1800" spc="-5" dirty="0">
                <a:solidFill>
                  <a:srgbClr val="876722"/>
                </a:solidFill>
                <a:latin typeface="Arial Narrow"/>
                <a:cs typeface="Arial Narrow"/>
              </a:rPr>
              <a:t>может рассматриваться  как самостоятельная</a:t>
            </a:r>
            <a:r>
              <a:rPr sz="1800" spc="30" dirty="0">
                <a:solidFill>
                  <a:srgbClr val="876722"/>
                </a:solidFill>
                <a:latin typeface="Arial Narrow"/>
                <a:cs typeface="Arial Narrow"/>
              </a:rPr>
              <a:t> </a:t>
            </a:r>
            <a:r>
              <a:rPr sz="1800" spc="-5" dirty="0">
                <a:solidFill>
                  <a:srgbClr val="876722"/>
                </a:solidFill>
                <a:latin typeface="Arial Narrow"/>
                <a:cs typeface="Arial Narrow"/>
              </a:rPr>
              <a:t>единица</a:t>
            </a:r>
            <a:endParaRPr sz="1800">
              <a:latin typeface="Arial Narrow"/>
              <a:cs typeface="Arial Narrow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4" name="object 4"/>
            <p:cNvSpPr/>
            <p:nvPr/>
          </p:nvSpPr>
          <p:spPr>
            <a:xfrm>
              <a:off x="0" y="4773167"/>
              <a:ext cx="4572000" cy="370840"/>
            </a:xfrm>
            <a:custGeom>
              <a:avLst/>
              <a:gdLst/>
              <a:ahLst/>
              <a:cxnLst/>
              <a:rect l="l" t="t" r="r" b="b"/>
              <a:pathLst>
                <a:path w="4572000" h="370839">
                  <a:moveTo>
                    <a:pt x="4572000" y="0"/>
                  </a:moveTo>
                  <a:lnTo>
                    <a:pt x="0" y="0"/>
                  </a:lnTo>
                  <a:lnTo>
                    <a:pt x="0" y="370331"/>
                  </a:lnTo>
                  <a:lnTo>
                    <a:pt x="4572000" y="370331"/>
                  </a:lnTo>
                  <a:lnTo>
                    <a:pt x="4572000" y="0"/>
                  </a:lnTo>
                  <a:close/>
                </a:path>
              </a:pathLst>
            </a:custGeom>
            <a:solidFill>
              <a:srgbClr val="F7ED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42944" y="4773167"/>
              <a:ext cx="826135" cy="370840"/>
            </a:xfrm>
            <a:custGeom>
              <a:avLst/>
              <a:gdLst/>
              <a:ahLst/>
              <a:cxnLst/>
              <a:rect l="l" t="t" r="r" b="b"/>
              <a:pathLst>
                <a:path w="826135" h="370839">
                  <a:moveTo>
                    <a:pt x="124713" y="0"/>
                  </a:moveTo>
                  <a:lnTo>
                    <a:pt x="0" y="370331"/>
                  </a:lnTo>
                  <a:lnTo>
                    <a:pt x="819911" y="368218"/>
                  </a:lnTo>
                  <a:lnTo>
                    <a:pt x="826007" y="4229"/>
                  </a:lnTo>
                  <a:lnTo>
                    <a:pt x="124713" y="0"/>
                  </a:lnTo>
                  <a:close/>
                </a:path>
              </a:pathLst>
            </a:custGeom>
            <a:solidFill>
              <a:srgbClr val="B789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814571" y="4771644"/>
              <a:ext cx="757555" cy="372110"/>
            </a:xfrm>
            <a:custGeom>
              <a:avLst/>
              <a:gdLst/>
              <a:ahLst/>
              <a:cxnLst/>
              <a:rect l="l" t="t" r="r" b="b"/>
              <a:pathLst>
                <a:path w="757554" h="372110">
                  <a:moveTo>
                    <a:pt x="755523" y="0"/>
                  </a:moveTo>
                  <a:lnTo>
                    <a:pt x="124587" y="1054"/>
                  </a:lnTo>
                  <a:lnTo>
                    <a:pt x="0" y="371855"/>
                  </a:lnTo>
                  <a:lnTo>
                    <a:pt x="757427" y="370798"/>
                  </a:lnTo>
                  <a:lnTo>
                    <a:pt x="756949" y="317827"/>
                  </a:lnTo>
                  <a:lnTo>
                    <a:pt x="755523" y="0"/>
                  </a:lnTo>
                  <a:close/>
                </a:path>
              </a:pathLst>
            </a:custGeom>
            <a:solidFill>
              <a:srgbClr val="8767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468367" y="0"/>
              <a:ext cx="4675631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808" y="0"/>
              <a:ext cx="4584191" cy="514349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58546" y="2952368"/>
            <a:ext cx="1979295" cy="6972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Calibri"/>
                <a:cs typeface="Calibri"/>
              </a:rPr>
              <a:t>Общая </a:t>
            </a:r>
            <a:r>
              <a:rPr sz="1600" b="1" spc="-15" dirty="0">
                <a:latin typeface="Calibri"/>
                <a:cs typeface="Calibri"/>
              </a:rPr>
              <a:t>цель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кластера:</a:t>
            </a:r>
            <a:endParaRPr sz="16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10"/>
              </a:spcBef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Выжить</a:t>
            </a:r>
            <a:endParaRPr sz="14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Развиваться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43070" y="4840107"/>
            <a:ext cx="16319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sz="1500" b="1" dirty="0">
                <a:solidFill>
                  <a:srgbClr val="FFFFFF"/>
                </a:solidFill>
                <a:latin typeface="Arial Narrow"/>
                <a:cs typeface="Arial Narrow"/>
              </a:rPr>
              <a:pPr marL="38100">
                <a:lnSpc>
                  <a:spcPct val="100000"/>
                </a:lnSpc>
              </a:pPr>
              <a:t>3</a:t>
            </a:fld>
            <a:endParaRPr sz="1500">
              <a:latin typeface="Arial Narrow"/>
              <a:cs typeface="Arial Narro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8546" y="4903114"/>
            <a:ext cx="2498090" cy="160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sz="1050" dirty="0">
                <a:solidFill>
                  <a:srgbClr val="3A3838"/>
                </a:solidFill>
                <a:latin typeface="Calibri"/>
                <a:cs typeface="Calibri"/>
              </a:rPr>
              <a:t>Год сельского </a:t>
            </a:r>
            <a:r>
              <a:rPr sz="1050" spc="-5" dirty="0">
                <a:solidFill>
                  <a:srgbClr val="3A3838"/>
                </a:solidFill>
                <a:latin typeface="Calibri"/>
                <a:cs typeface="Calibri"/>
              </a:rPr>
              <a:t>предпринимательства </a:t>
            </a:r>
            <a:r>
              <a:rPr sz="1050" dirty="0">
                <a:solidFill>
                  <a:srgbClr val="3A3838"/>
                </a:solidFill>
                <a:latin typeface="Calibri"/>
                <a:cs typeface="Calibri"/>
              </a:rPr>
              <a:t>-</a:t>
            </a:r>
            <a:r>
              <a:rPr sz="1050" spc="-55" dirty="0">
                <a:solidFill>
                  <a:srgbClr val="3A3838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3A3838"/>
                </a:solidFill>
                <a:latin typeface="Calibri"/>
                <a:cs typeface="Calibri"/>
              </a:rPr>
              <a:t>2020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358546" y="148590"/>
            <a:ext cx="335470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latin typeface="Arial Narrow"/>
                <a:cs typeface="Arial Narrow"/>
              </a:rPr>
              <a:t>НОВАЯ СЕЛЬСКАЯ</a:t>
            </a:r>
            <a:r>
              <a:rPr spc="15" dirty="0">
                <a:latin typeface="Arial Narrow"/>
                <a:cs typeface="Arial Narrow"/>
              </a:rPr>
              <a:t> </a:t>
            </a:r>
            <a:r>
              <a:rPr spc="-5" dirty="0">
                <a:latin typeface="Arial Narrow"/>
                <a:cs typeface="Arial Narrow"/>
              </a:rPr>
              <a:t>СРЕДА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57427" y="1027175"/>
            <a:ext cx="3455035" cy="3167380"/>
            <a:chOff x="757427" y="1027175"/>
            <a:chExt cx="3455035" cy="3167380"/>
          </a:xfrm>
        </p:grpSpPr>
        <p:sp>
          <p:nvSpPr>
            <p:cNvPr id="3" name="object 3"/>
            <p:cNvSpPr/>
            <p:nvPr/>
          </p:nvSpPr>
          <p:spPr>
            <a:xfrm>
              <a:off x="763523" y="1033271"/>
              <a:ext cx="3153410" cy="3154680"/>
            </a:xfrm>
            <a:custGeom>
              <a:avLst/>
              <a:gdLst/>
              <a:ahLst/>
              <a:cxnLst/>
              <a:rect l="l" t="t" r="r" b="b"/>
              <a:pathLst>
                <a:path w="3153410" h="3154679">
                  <a:moveTo>
                    <a:pt x="0" y="1577339"/>
                  </a:moveTo>
                  <a:lnTo>
                    <a:pt x="722" y="1529118"/>
                  </a:lnTo>
                  <a:lnTo>
                    <a:pt x="2877" y="1481257"/>
                  </a:lnTo>
                  <a:lnTo>
                    <a:pt x="6443" y="1433777"/>
                  </a:lnTo>
                  <a:lnTo>
                    <a:pt x="11399" y="1386697"/>
                  </a:lnTo>
                  <a:lnTo>
                    <a:pt x="17725" y="1340039"/>
                  </a:lnTo>
                  <a:lnTo>
                    <a:pt x="25401" y="1293823"/>
                  </a:lnTo>
                  <a:lnTo>
                    <a:pt x="34405" y="1248071"/>
                  </a:lnTo>
                  <a:lnTo>
                    <a:pt x="44717" y="1202801"/>
                  </a:lnTo>
                  <a:lnTo>
                    <a:pt x="56317" y="1158037"/>
                  </a:lnTo>
                  <a:lnTo>
                    <a:pt x="69184" y="1113797"/>
                  </a:lnTo>
                  <a:lnTo>
                    <a:pt x="83297" y="1070102"/>
                  </a:lnTo>
                  <a:lnTo>
                    <a:pt x="98635" y="1026974"/>
                  </a:lnTo>
                  <a:lnTo>
                    <a:pt x="115179" y="984432"/>
                  </a:lnTo>
                  <a:lnTo>
                    <a:pt x="132907" y="942498"/>
                  </a:lnTo>
                  <a:lnTo>
                    <a:pt x="151798" y="901192"/>
                  </a:lnTo>
                  <a:lnTo>
                    <a:pt x="171833" y="860534"/>
                  </a:lnTo>
                  <a:lnTo>
                    <a:pt x="192991" y="820546"/>
                  </a:lnTo>
                  <a:lnTo>
                    <a:pt x="215250" y="781247"/>
                  </a:lnTo>
                  <a:lnTo>
                    <a:pt x="238591" y="742659"/>
                  </a:lnTo>
                  <a:lnTo>
                    <a:pt x="262993" y="704802"/>
                  </a:lnTo>
                  <a:lnTo>
                    <a:pt x="288434" y="667697"/>
                  </a:lnTo>
                  <a:lnTo>
                    <a:pt x="314895" y="631365"/>
                  </a:lnTo>
                  <a:lnTo>
                    <a:pt x="342355" y="595825"/>
                  </a:lnTo>
                  <a:lnTo>
                    <a:pt x="370794" y="561099"/>
                  </a:lnTo>
                  <a:lnTo>
                    <a:pt x="400189" y="527207"/>
                  </a:lnTo>
                  <a:lnTo>
                    <a:pt x="430522" y="494171"/>
                  </a:lnTo>
                  <a:lnTo>
                    <a:pt x="461771" y="462010"/>
                  </a:lnTo>
                  <a:lnTo>
                    <a:pt x="493917" y="430745"/>
                  </a:lnTo>
                  <a:lnTo>
                    <a:pt x="526937" y="400397"/>
                  </a:lnTo>
                  <a:lnTo>
                    <a:pt x="560812" y="370986"/>
                  </a:lnTo>
                  <a:lnTo>
                    <a:pt x="595520" y="342533"/>
                  </a:lnTo>
                  <a:lnTo>
                    <a:pt x="631043" y="315059"/>
                  </a:lnTo>
                  <a:lnTo>
                    <a:pt x="667357" y="288585"/>
                  </a:lnTo>
                  <a:lnTo>
                    <a:pt x="704444" y="263130"/>
                  </a:lnTo>
                  <a:lnTo>
                    <a:pt x="742283" y="238716"/>
                  </a:lnTo>
                  <a:lnTo>
                    <a:pt x="780852" y="215363"/>
                  </a:lnTo>
                  <a:lnTo>
                    <a:pt x="820131" y="193092"/>
                  </a:lnTo>
                  <a:lnTo>
                    <a:pt x="860101" y="171924"/>
                  </a:lnTo>
                  <a:lnTo>
                    <a:pt x="900739" y="151878"/>
                  </a:lnTo>
                  <a:lnTo>
                    <a:pt x="942026" y="132977"/>
                  </a:lnTo>
                  <a:lnTo>
                    <a:pt x="983940" y="115240"/>
                  </a:lnTo>
                  <a:lnTo>
                    <a:pt x="1026462" y="98687"/>
                  </a:lnTo>
                  <a:lnTo>
                    <a:pt x="1069570" y="83341"/>
                  </a:lnTo>
                  <a:lnTo>
                    <a:pt x="1113244" y="69220"/>
                  </a:lnTo>
                  <a:lnTo>
                    <a:pt x="1157463" y="56347"/>
                  </a:lnTo>
                  <a:lnTo>
                    <a:pt x="1202208" y="44741"/>
                  </a:lnTo>
                  <a:lnTo>
                    <a:pt x="1247456" y="34423"/>
                  </a:lnTo>
                  <a:lnTo>
                    <a:pt x="1293188" y="25414"/>
                  </a:lnTo>
                  <a:lnTo>
                    <a:pt x="1339382" y="17735"/>
                  </a:lnTo>
                  <a:lnTo>
                    <a:pt x="1386019" y="11405"/>
                  </a:lnTo>
                  <a:lnTo>
                    <a:pt x="1433078" y="6446"/>
                  </a:lnTo>
                  <a:lnTo>
                    <a:pt x="1480538" y="2878"/>
                  </a:lnTo>
                  <a:lnTo>
                    <a:pt x="1528378" y="723"/>
                  </a:lnTo>
                  <a:lnTo>
                    <a:pt x="1576577" y="0"/>
                  </a:lnTo>
                  <a:lnTo>
                    <a:pt x="1624777" y="723"/>
                  </a:lnTo>
                  <a:lnTo>
                    <a:pt x="1672617" y="2878"/>
                  </a:lnTo>
                  <a:lnTo>
                    <a:pt x="1720077" y="6446"/>
                  </a:lnTo>
                  <a:lnTo>
                    <a:pt x="1767136" y="11405"/>
                  </a:lnTo>
                  <a:lnTo>
                    <a:pt x="1813773" y="17735"/>
                  </a:lnTo>
                  <a:lnTo>
                    <a:pt x="1859967" y="25414"/>
                  </a:lnTo>
                  <a:lnTo>
                    <a:pt x="1905699" y="34423"/>
                  </a:lnTo>
                  <a:lnTo>
                    <a:pt x="1950947" y="44741"/>
                  </a:lnTo>
                  <a:lnTo>
                    <a:pt x="1995692" y="56347"/>
                  </a:lnTo>
                  <a:lnTo>
                    <a:pt x="2039911" y="69220"/>
                  </a:lnTo>
                  <a:lnTo>
                    <a:pt x="2083585" y="83341"/>
                  </a:lnTo>
                  <a:lnTo>
                    <a:pt x="2126693" y="98687"/>
                  </a:lnTo>
                  <a:lnTo>
                    <a:pt x="2169215" y="115240"/>
                  </a:lnTo>
                  <a:lnTo>
                    <a:pt x="2211129" y="132977"/>
                  </a:lnTo>
                  <a:lnTo>
                    <a:pt x="2252416" y="151878"/>
                  </a:lnTo>
                  <a:lnTo>
                    <a:pt x="2293054" y="171924"/>
                  </a:lnTo>
                  <a:lnTo>
                    <a:pt x="2333024" y="193092"/>
                  </a:lnTo>
                  <a:lnTo>
                    <a:pt x="2372303" y="215363"/>
                  </a:lnTo>
                  <a:lnTo>
                    <a:pt x="2410872" y="238716"/>
                  </a:lnTo>
                  <a:lnTo>
                    <a:pt x="2448711" y="263130"/>
                  </a:lnTo>
                  <a:lnTo>
                    <a:pt x="2485798" y="288585"/>
                  </a:lnTo>
                  <a:lnTo>
                    <a:pt x="2522112" y="315059"/>
                  </a:lnTo>
                  <a:lnTo>
                    <a:pt x="2557635" y="342533"/>
                  </a:lnTo>
                  <a:lnTo>
                    <a:pt x="2592343" y="370986"/>
                  </a:lnTo>
                  <a:lnTo>
                    <a:pt x="2626218" y="400397"/>
                  </a:lnTo>
                  <a:lnTo>
                    <a:pt x="2659238" y="430745"/>
                  </a:lnTo>
                  <a:lnTo>
                    <a:pt x="2691384" y="462010"/>
                  </a:lnTo>
                  <a:lnTo>
                    <a:pt x="2722633" y="494171"/>
                  </a:lnTo>
                  <a:lnTo>
                    <a:pt x="2752966" y="527207"/>
                  </a:lnTo>
                  <a:lnTo>
                    <a:pt x="2782361" y="561099"/>
                  </a:lnTo>
                  <a:lnTo>
                    <a:pt x="2810800" y="595825"/>
                  </a:lnTo>
                  <a:lnTo>
                    <a:pt x="2838260" y="631365"/>
                  </a:lnTo>
                  <a:lnTo>
                    <a:pt x="2864721" y="667697"/>
                  </a:lnTo>
                  <a:lnTo>
                    <a:pt x="2890162" y="704802"/>
                  </a:lnTo>
                  <a:lnTo>
                    <a:pt x="2914564" y="742659"/>
                  </a:lnTo>
                  <a:lnTo>
                    <a:pt x="2937905" y="781247"/>
                  </a:lnTo>
                  <a:lnTo>
                    <a:pt x="2960164" y="820546"/>
                  </a:lnTo>
                  <a:lnTo>
                    <a:pt x="2981322" y="860534"/>
                  </a:lnTo>
                  <a:lnTo>
                    <a:pt x="3001357" y="901192"/>
                  </a:lnTo>
                  <a:lnTo>
                    <a:pt x="3020248" y="942498"/>
                  </a:lnTo>
                  <a:lnTo>
                    <a:pt x="3037976" y="984432"/>
                  </a:lnTo>
                  <a:lnTo>
                    <a:pt x="3054520" y="1026974"/>
                  </a:lnTo>
                  <a:lnTo>
                    <a:pt x="3069858" y="1070102"/>
                  </a:lnTo>
                  <a:lnTo>
                    <a:pt x="3083971" y="1113797"/>
                  </a:lnTo>
                  <a:lnTo>
                    <a:pt x="3096838" y="1158037"/>
                  </a:lnTo>
                  <a:lnTo>
                    <a:pt x="3108438" y="1202801"/>
                  </a:lnTo>
                  <a:lnTo>
                    <a:pt x="3118750" y="1248071"/>
                  </a:lnTo>
                  <a:lnTo>
                    <a:pt x="3127754" y="1293823"/>
                  </a:lnTo>
                  <a:lnTo>
                    <a:pt x="3135430" y="1340039"/>
                  </a:lnTo>
                  <a:lnTo>
                    <a:pt x="3141756" y="1386697"/>
                  </a:lnTo>
                  <a:lnTo>
                    <a:pt x="3146712" y="1433777"/>
                  </a:lnTo>
                  <a:lnTo>
                    <a:pt x="3150278" y="1481257"/>
                  </a:lnTo>
                  <a:lnTo>
                    <a:pt x="3152433" y="1529118"/>
                  </a:lnTo>
                  <a:lnTo>
                    <a:pt x="3153155" y="1577339"/>
                  </a:lnTo>
                  <a:lnTo>
                    <a:pt x="3152433" y="1625561"/>
                  </a:lnTo>
                  <a:lnTo>
                    <a:pt x="3150278" y="1673422"/>
                  </a:lnTo>
                  <a:lnTo>
                    <a:pt x="3146712" y="1720902"/>
                  </a:lnTo>
                  <a:lnTo>
                    <a:pt x="3141756" y="1767982"/>
                  </a:lnTo>
                  <a:lnTo>
                    <a:pt x="3135430" y="1814640"/>
                  </a:lnTo>
                  <a:lnTo>
                    <a:pt x="3127754" y="1860856"/>
                  </a:lnTo>
                  <a:lnTo>
                    <a:pt x="3118750" y="1906608"/>
                  </a:lnTo>
                  <a:lnTo>
                    <a:pt x="3108438" y="1951878"/>
                  </a:lnTo>
                  <a:lnTo>
                    <a:pt x="3096838" y="1996642"/>
                  </a:lnTo>
                  <a:lnTo>
                    <a:pt x="3083971" y="2040882"/>
                  </a:lnTo>
                  <a:lnTo>
                    <a:pt x="3069858" y="2084577"/>
                  </a:lnTo>
                  <a:lnTo>
                    <a:pt x="3054520" y="2127705"/>
                  </a:lnTo>
                  <a:lnTo>
                    <a:pt x="3037976" y="2170247"/>
                  </a:lnTo>
                  <a:lnTo>
                    <a:pt x="3020248" y="2212181"/>
                  </a:lnTo>
                  <a:lnTo>
                    <a:pt x="3001357" y="2253487"/>
                  </a:lnTo>
                  <a:lnTo>
                    <a:pt x="2981322" y="2294145"/>
                  </a:lnTo>
                  <a:lnTo>
                    <a:pt x="2960164" y="2334133"/>
                  </a:lnTo>
                  <a:lnTo>
                    <a:pt x="2937905" y="2373432"/>
                  </a:lnTo>
                  <a:lnTo>
                    <a:pt x="2914564" y="2412020"/>
                  </a:lnTo>
                  <a:lnTo>
                    <a:pt x="2890162" y="2449877"/>
                  </a:lnTo>
                  <a:lnTo>
                    <a:pt x="2864721" y="2486982"/>
                  </a:lnTo>
                  <a:lnTo>
                    <a:pt x="2838260" y="2523314"/>
                  </a:lnTo>
                  <a:lnTo>
                    <a:pt x="2810800" y="2558854"/>
                  </a:lnTo>
                  <a:lnTo>
                    <a:pt x="2782361" y="2593580"/>
                  </a:lnTo>
                  <a:lnTo>
                    <a:pt x="2752966" y="2627472"/>
                  </a:lnTo>
                  <a:lnTo>
                    <a:pt x="2722633" y="2660508"/>
                  </a:lnTo>
                  <a:lnTo>
                    <a:pt x="2691384" y="2692669"/>
                  </a:lnTo>
                  <a:lnTo>
                    <a:pt x="2659238" y="2723934"/>
                  </a:lnTo>
                  <a:lnTo>
                    <a:pt x="2626218" y="2754282"/>
                  </a:lnTo>
                  <a:lnTo>
                    <a:pt x="2592343" y="2783693"/>
                  </a:lnTo>
                  <a:lnTo>
                    <a:pt x="2557635" y="2812146"/>
                  </a:lnTo>
                  <a:lnTo>
                    <a:pt x="2522112" y="2839620"/>
                  </a:lnTo>
                  <a:lnTo>
                    <a:pt x="2485798" y="2866094"/>
                  </a:lnTo>
                  <a:lnTo>
                    <a:pt x="2448711" y="2891549"/>
                  </a:lnTo>
                  <a:lnTo>
                    <a:pt x="2410872" y="2915963"/>
                  </a:lnTo>
                  <a:lnTo>
                    <a:pt x="2372303" y="2939316"/>
                  </a:lnTo>
                  <a:lnTo>
                    <a:pt x="2333024" y="2961587"/>
                  </a:lnTo>
                  <a:lnTo>
                    <a:pt x="2293054" y="2982755"/>
                  </a:lnTo>
                  <a:lnTo>
                    <a:pt x="2252416" y="3002801"/>
                  </a:lnTo>
                  <a:lnTo>
                    <a:pt x="2211129" y="3021702"/>
                  </a:lnTo>
                  <a:lnTo>
                    <a:pt x="2169215" y="3039439"/>
                  </a:lnTo>
                  <a:lnTo>
                    <a:pt x="2126693" y="3055992"/>
                  </a:lnTo>
                  <a:lnTo>
                    <a:pt x="2083585" y="3071338"/>
                  </a:lnTo>
                  <a:lnTo>
                    <a:pt x="2039911" y="3085459"/>
                  </a:lnTo>
                  <a:lnTo>
                    <a:pt x="1995692" y="3098332"/>
                  </a:lnTo>
                  <a:lnTo>
                    <a:pt x="1950947" y="3109938"/>
                  </a:lnTo>
                  <a:lnTo>
                    <a:pt x="1905699" y="3120256"/>
                  </a:lnTo>
                  <a:lnTo>
                    <a:pt x="1859967" y="3129265"/>
                  </a:lnTo>
                  <a:lnTo>
                    <a:pt x="1813773" y="3136944"/>
                  </a:lnTo>
                  <a:lnTo>
                    <a:pt x="1767136" y="3143274"/>
                  </a:lnTo>
                  <a:lnTo>
                    <a:pt x="1720077" y="3148233"/>
                  </a:lnTo>
                  <a:lnTo>
                    <a:pt x="1672617" y="3151801"/>
                  </a:lnTo>
                  <a:lnTo>
                    <a:pt x="1624777" y="3153956"/>
                  </a:lnTo>
                  <a:lnTo>
                    <a:pt x="1576577" y="3154679"/>
                  </a:lnTo>
                  <a:lnTo>
                    <a:pt x="1528378" y="3153956"/>
                  </a:lnTo>
                  <a:lnTo>
                    <a:pt x="1480538" y="3151801"/>
                  </a:lnTo>
                  <a:lnTo>
                    <a:pt x="1433078" y="3148233"/>
                  </a:lnTo>
                  <a:lnTo>
                    <a:pt x="1386019" y="3143274"/>
                  </a:lnTo>
                  <a:lnTo>
                    <a:pt x="1339382" y="3136944"/>
                  </a:lnTo>
                  <a:lnTo>
                    <a:pt x="1293188" y="3129265"/>
                  </a:lnTo>
                  <a:lnTo>
                    <a:pt x="1247456" y="3120256"/>
                  </a:lnTo>
                  <a:lnTo>
                    <a:pt x="1202208" y="3109938"/>
                  </a:lnTo>
                  <a:lnTo>
                    <a:pt x="1157463" y="3098332"/>
                  </a:lnTo>
                  <a:lnTo>
                    <a:pt x="1113244" y="3085459"/>
                  </a:lnTo>
                  <a:lnTo>
                    <a:pt x="1069570" y="3071338"/>
                  </a:lnTo>
                  <a:lnTo>
                    <a:pt x="1026462" y="3055992"/>
                  </a:lnTo>
                  <a:lnTo>
                    <a:pt x="983940" y="3039439"/>
                  </a:lnTo>
                  <a:lnTo>
                    <a:pt x="942026" y="3021702"/>
                  </a:lnTo>
                  <a:lnTo>
                    <a:pt x="900739" y="3002801"/>
                  </a:lnTo>
                  <a:lnTo>
                    <a:pt x="860101" y="2982755"/>
                  </a:lnTo>
                  <a:lnTo>
                    <a:pt x="820131" y="2961587"/>
                  </a:lnTo>
                  <a:lnTo>
                    <a:pt x="780852" y="2939316"/>
                  </a:lnTo>
                  <a:lnTo>
                    <a:pt x="742283" y="2915963"/>
                  </a:lnTo>
                  <a:lnTo>
                    <a:pt x="704444" y="2891549"/>
                  </a:lnTo>
                  <a:lnTo>
                    <a:pt x="667357" y="2866094"/>
                  </a:lnTo>
                  <a:lnTo>
                    <a:pt x="631043" y="2839620"/>
                  </a:lnTo>
                  <a:lnTo>
                    <a:pt x="595520" y="2812146"/>
                  </a:lnTo>
                  <a:lnTo>
                    <a:pt x="560812" y="2783693"/>
                  </a:lnTo>
                  <a:lnTo>
                    <a:pt x="526937" y="2754282"/>
                  </a:lnTo>
                  <a:lnTo>
                    <a:pt x="493917" y="2723934"/>
                  </a:lnTo>
                  <a:lnTo>
                    <a:pt x="461771" y="2692669"/>
                  </a:lnTo>
                  <a:lnTo>
                    <a:pt x="430522" y="2660508"/>
                  </a:lnTo>
                  <a:lnTo>
                    <a:pt x="400189" y="2627472"/>
                  </a:lnTo>
                  <a:lnTo>
                    <a:pt x="370794" y="2593580"/>
                  </a:lnTo>
                  <a:lnTo>
                    <a:pt x="342355" y="2558854"/>
                  </a:lnTo>
                  <a:lnTo>
                    <a:pt x="314895" y="2523314"/>
                  </a:lnTo>
                  <a:lnTo>
                    <a:pt x="288434" y="2486982"/>
                  </a:lnTo>
                  <a:lnTo>
                    <a:pt x="262993" y="2449877"/>
                  </a:lnTo>
                  <a:lnTo>
                    <a:pt x="238591" y="2412020"/>
                  </a:lnTo>
                  <a:lnTo>
                    <a:pt x="215250" y="2373432"/>
                  </a:lnTo>
                  <a:lnTo>
                    <a:pt x="192991" y="2334133"/>
                  </a:lnTo>
                  <a:lnTo>
                    <a:pt x="171833" y="2294145"/>
                  </a:lnTo>
                  <a:lnTo>
                    <a:pt x="151798" y="2253487"/>
                  </a:lnTo>
                  <a:lnTo>
                    <a:pt x="132907" y="2212181"/>
                  </a:lnTo>
                  <a:lnTo>
                    <a:pt x="115179" y="2170247"/>
                  </a:lnTo>
                  <a:lnTo>
                    <a:pt x="98635" y="2127705"/>
                  </a:lnTo>
                  <a:lnTo>
                    <a:pt x="83297" y="2084577"/>
                  </a:lnTo>
                  <a:lnTo>
                    <a:pt x="69184" y="2040882"/>
                  </a:lnTo>
                  <a:lnTo>
                    <a:pt x="56317" y="1996642"/>
                  </a:lnTo>
                  <a:lnTo>
                    <a:pt x="44717" y="1951878"/>
                  </a:lnTo>
                  <a:lnTo>
                    <a:pt x="34405" y="1906608"/>
                  </a:lnTo>
                  <a:lnTo>
                    <a:pt x="25401" y="1860856"/>
                  </a:lnTo>
                  <a:lnTo>
                    <a:pt x="17725" y="1814640"/>
                  </a:lnTo>
                  <a:lnTo>
                    <a:pt x="11399" y="1767982"/>
                  </a:lnTo>
                  <a:lnTo>
                    <a:pt x="6443" y="1720902"/>
                  </a:lnTo>
                  <a:lnTo>
                    <a:pt x="2877" y="1673422"/>
                  </a:lnTo>
                  <a:lnTo>
                    <a:pt x="722" y="1625561"/>
                  </a:lnTo>
                  <a:lnTo>
                    <a:pt x="0" y="1577339"/>
                  </a:lnTo>
                  <a:close/>
                </a:path>
              </a:pathLst>
            </a:custGeom>
            <a:ln w="12192">
              <a:solidFill>
                <a:srgbClr val="8767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488435" y="3052571"/>
              <a:ext cx="723900" cy="413384"/>
            </a:xfrm>
            <a:custGeom>
              <a:avLst/>
              <a:gdLst/>
              <a:ahLst/>
              <a:cxnLst/>
              <a:rect l="l" t="t" r="r" b="b"/>
              <a:pathLst>
                <a:path w="723900" h="413385">
                  <a:moveTo>
                    <a:pt x="723900" y="0"/>
                  </a:moveTo>
                  <a:lnTo>
                    <a:pt x="0" y="0"/>
                  </a:lnTo>
                  <a:lnTo>
                    <a:pt x="0" y="413004"/>
                  </a:lnTo>
                  <a:lnTo>
                    <a:pt x="723900" y="413004"/>
                  </a:lnTo>
                  <a:lnTo>
                    <a:pt x="7239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6" name="object 6"/>
            <p:cNvSpPr/>
            <p:nvPr/>
          </p:nvSpPr>
          <p:spPr>
            <a:xfrm>
              <a:off x="0" y="4773167"/>
              <a:ext cx="4572000" cy="370840"/>
            </a:xfrm>
            <a:custGeom>
              <a:avLst/>
              <a:gdLst/>
              <a:ahLst/>
              <a:cxnLst/>
              <a:rect l="l" t="t" r="r" b="b"/>
              <a:pathLst>
                <a:path w="4572000" h="370839">
                  <a:moveTo>
                    <a:pt x="4572000" y="0"/>
                  </a:moveTo>
                  <a:lnTo>
                    <a:pt x="0" y="0"/>
                  </a:lnTo>
                  <a:lnTo>
                    <a:pt x="0" y="370331"/>
                  </a:lnTo>
                  <a:lnTo>
                    <a:pt x="4572000" y="370331"/>
                  </a:lnTo>
                  <a:lnTo>
                    <a:pt x="4572000" y="0"/>
                  </a:lnTo>
                  <a:close/>
                </a:path>
              </a:pathLst>
            </a:custGeom>
            <a:solidFill>
              <a:srgbClr val="F7ED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42944" y="4773167"/>
              <a:ext cx="826135" cy="370840"/>
            </a:xfrm>
            <a:custGeom>
              <a:avLst/>
              <a:gdLst/>
              <a:ahLst/>
              <a:cxnLst/>
              <a:rect l="l" t="t" r="r" b="b"/>
              <a:pathLst>
                <a:path w="826135" h="370839">
                  <a:moveTo>
                    <a:pt x="124713" y="0"/>
                  </a:moveTo>
                  <a:lnTo>
                    <a:pt x="0" y="370331"/>
                  </a:lnTo>
                  <a:lnTo>
                    <a:pt x="819911" y="368218"/>
                  </a:lnTo>
                  <a:lnTo>
                    <a:pt x="826007" y="4229"/>
                  </a:lnTo>
                  <a:lnTo>
                    <a:pt x="124713" y="0"/>
                  </a:lnTo>
                  <a:close/>
                </a:path>
              </a:pathLst>
            </a:custGeom>
            <a:solidFill>
              <a:srgbClr val="B789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814571" y="4771644"/>
              <a:ext cx="757555" cy="372110"/>
            </a:xfrm>
            <a:custGeom>
              <a:avLst/>
              <a:gdLst/>
              <a:ahLst/>
              <a:cxnLst/>
              <a:rect l="l" t="t" r="r" b="b"/>
              <a:pathLst>
                <a:path w="757554" h="372110">
                  <a:moveTo>
                    <a:pt x="755523" y="0"/>
                  </a:moveTo>
                  <a:lnTo>
                    <a:pt x="124587" y="1054"/>
                  </a:lnTo>
                  <a:lnTo>
                    <a:pt x="0" y="371855"/>
                  </a:lnTo>
                  <a:lnTo>
                    <a:pt x="757427" y="370798"/>
                  </a:lnTo>
                  <a:lnTo>
                    <a:pt x="756949" y="317827"/>
                  </a:lnTo>
                  <a:lnTo>
                    <a:pt x="755523" y="0"/>
                  </a:lnTo>
                  <a:close/>
                </a:path>
              </a:pathLst>
            </a:custGeom>
            <a:solidFill>
              <a:srgbClr val="8767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480559" y="0"/>
              <a:ext cx="4663440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72000" y="0"/>
              <a:ext cx="4571999" cy="514349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58546" y="148590"/>
            <a:ext cx="13169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Arial Narrow"/>
                <a:cs typeface="Arial Narrow"/>
              </a:rPr>
              <a:t>АМБИЦИЯ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4714494" y="203961"/>
            <a:ext cx="400748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31445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2030: Сельский территориальный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кластер –  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это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новая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форма объединения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сельских 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предпринимателей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с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целью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развития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территории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на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которой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они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живут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600" b="1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трудятся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81000" y="4206240"/>
            <a:ext cx="3817620" cy="424180"/>
            <a:chOff x="381000" y="4206240"/>
            <a:chExt cx="3817620" cy="424180"/>
          </a:xfrm>
        </p:grpSpPr>
        <p:sp>
          <p:nvSpPr>
            <p:cNvPr id="14" name="object 14"/>
            <p:cNvSpPr/>
            <p:nvPr/>
          </p:nvSpPr>
          <p:spPr>
            <a:xfrm>
              <a:off x="480060" y="4247388"/>
              <a:ext cx="3604260" cy="376555"/>
            </a:xfrm>
            <a:custGeom>
              <a:avLst/>
              <a:gdLst/>
              <a:ahLst/>
              <a:cxnLst/>
              <a:rect l="l" t="t" r="r" b="b"/>
              <a:pathLst>
                <a:path w="3604260" h="376554">
                  <a:moveTo>
                    <a:pt x="0" y="376428"/>
                  </a:moveTo>
                  <a:lnTo>
                    <a:pt x="3604260" y="376428"/>
                  </a:lnTo>
                  <a:lnTo>
                    <a:pt x="3604260" y="0"/>
                  </a:lnTo>
                  <a:lnTo>
                    <a:pt x="0" y="0"/>
                  </a:lnTo>
                  <a:lnTo>
                    <a:pt x="0" y="376428"/>
                  </a:lnTo>
                  <a:close/>
                </a:path>
              </a:pathLst>
            </a:custGeom>
            <a:ln w="12192">
              <a:solidFill>
                <a:srgbClr val="8767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81000" y="4206240"/>
              <a:ext cx="3817620" cy="273050"/>
            </a:xfrm>
            <a:custGeom>
              <a:avLst/>
              <a:gdLst/>
              <a:ahLst/>
              <a:cxnLst/>
              <a:rect l="l" t="t" r="r" b="b"/>
              <a:pathLst>
                <a:path w="3817620" h="273050">
                  <a:moveTo>
                    <a:pt x="3817620" y="0"/>
                  </a:moveTo>
                  <a:lnTo>
                    <a:pt x="0" y="0"/>
                  </a:lnTo>
                  <a:lnTo>
                    <a:pt x="0" y="272796"/>
                  </a:lnTo>
                  <a:lnTo>
                    <a:pt x="3817620" y="272796"/>
                  </a:lnTo>
                  <a:lnTo>
                    <a:pt x="38176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937361" y="4347159"/>
            <a:ext cx="25888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Calibri"/>
                <a:cs typeface="Calibri"/>
              </a:rPr>
              <a:t>Новая </a:t>
            </a:r>
            <a:r>
              <a:rPr sz="1400" spc="-10" dirty="0">
                <a:latin typeface="Calibri"/>
                <a:cs typeface="Calibri"/>
              </a:rPr>
              <a:t>сельская </a:t>
            </a:r>
            <a:r>
              <a:rPr sz="1400" dirty="0">
                <a:latin typeface="Calibri"/>
                <a:cs typeface="Calibri"/>
              </a:rPr>
              <a:t>социальная</a:t>
            </a:r>
            <a:r>
              <a:rPr sz="1400" spc="-9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среда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727707" y="1203197"/>
            <a:ext cx="12236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8956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Сельский  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рри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р</a:t>
            </a:r>
            <a:r>
              <a:rPr sz="1200" b="1" dirty="0">
                <a:latin typeface="Calibri"/>
                <a:cs typeface="Calibri"/>
              </a:rPr>
              <a:t>и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10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ный</a:t>
            </a:r>
            <a:endParaRPr sz="1200">
              <a:latin typeface="Calibri"/>
              <a:cs typeface="Calibri"/>
            </a:endParaRPr>
          </a:p>
          <a:p>
            <a:pPr marL="35687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кластер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5216" y="1051252"/>
            <a:ext cx="203835" cy="53213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400" spc="-55" dirty="0">
                <a:latin typeface="Calibri"/>
                <a:cs typeface="Calibri"/>
              </a:rPr>
              <a:t>Г</a:t>
            </a:r>
            <a:r>
              <a:rPr sz="1400" spc="-10" dirty="0">
                <a:latin typeface="Calibri"/>
                <a:cs typeface="Calibri"/>
              </a:rPr>
              <a:t>ОР</a:t>
            </a:r>
            <a:r>
              <a:rPr sz="1400" spc="-4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21309" y="577341"/>
            <a:ext cx="517525" cy="1731010"/>
            <a:chOff x="321309" y="577341"/>
            <a:chExt cx="517525" cy="1731010"/>
          </a:xfrm>
        </p:grpSpPr>
        <p:sp>
          <p:nvSpPr>
            <p:cNvPr id="20" name="object 20"/>
            <p:cNvSpPr/>
            <p:nvPr/>
          </p:nvSpPr>
          <p:spPr>
            <a:xfrm>
              <a:off x="327659" y="583691"/>
              <a:ext cx="0" cy="1718310"/>
            </a:xfrm>
            <a:custGeom>
              <a:avLst/>
              <a:gdLst/>
              <a:ahLst/>
              <a:cxnLst/>
              <a:rect l="l" t="t" r="r" b="b"/>
              <a:pathLst>
                <a:path h="1718310">
                  <a:moveTo>
                    <a:pt x="0" y="0"/>
                  </a:moveTo>
                  <a:lnTo>
                    <a:pt x="0" y="1718056"/>
                  </a:lnTo>
                </a:path>
              </a:pathLst>
            </a:custGeom>
            <a:ln w="12192">
              <a:solidFill>
                <a:srgbClr val="8767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25716" y="1952244"/>
              <a:ext cx="513080" cy="170815"/>
            </a:xfrm>
            <a:custGeom>
              <a:avLst/>
              <a:gdLst/>
              <a:ahLst/>
              <a:cxnLst/>
              <a:rect l="l" t="t" r="r" b="b"/>
              <a:pathLst>
                <a:path w="513080" h="170814">
                  <a:moveTo>
                    <a:pt x="389671" y="137832"/>
                  </a:moveTo>
                  <a:lnTo>
                    <a:pt x="379933" y="168020"/>
                  </a:lnTo>
                  <a:lnTo>
                    <a:pt x="512495" y="170687"/>
                  </a:lnTo>
                  <a:lnTo>
                    <a:pt x="470450" y="141731"/>
                  </a:lnTo>
                  <a:lnTo>
                    <a:pt x="401764" y="141731"/>
                  </a:lnTo>
                  <a:lnTo>
                    <a:pt x="389671" y="137832"/>
                  </a:lnTo>
                  <a:close/>
                </a:path>
                <a:path w="513080" h="170814">
                  <a:moveTo>
                    <a:pt x="393601" y="125651"/>
                  </a:moveTo>
                  <a:lnTo>
                    <a:pt x="389671" y="137832"/>
                  </a:lnTo>
                  <a:lnTo>
                    <a:pt x="401764" y="141731"/>
                  </a:lnTo>
                  <a:lnTo>
                    <a:pt x="405663" y="129539"/>
                  </a:lnTo>
                  <a:lnTo>
                    <a:pt x="393601" y="125651"/>
                  </a:lnTo>
                  <a:close/>
                </a:path>
                <a:path w="513080" h="170814">
                  <a:moveTo>
                    <a:pt x="403326" y="95504"/>
                  </a:moveTo>
                  <a:lnTo>
                    <a:pt x="393601" y="125651"/>
                  </a:lnTo>
                  <a:lnTo>
                    <a:pt x="405663" y="129539"/>
                  </a:lnTo>
                  <a:lnTo>
                    <a:pt x="401764" y="141731"/>
                  </a:lnTo>
                  <a:lnTo>
                    <a:pt x="470450" y="141731"/>
                  </a:lnTo>
                  <a:lnTo>
                    <a:pt x="403326" y="95504"/>
                  </a:lnTo>
                  <a:close/>
                </a:path>
                <a:path w="513080" h="170814">
                  <a:moveTo>
                    <a:pt x="3886" y="0"/>
                  </a:moveTo>
                  <a:lnTo>
                    <a:pt x="0" y="12192"/>
                  </a:lnTo>
                  <a:lnTo>
                    <a:pt x="389671" y="137832"/>
                  </a:lnTo>
                  <a:lnTo>
                    <a:pt x="393601" y="125651"/>
                  </a:lnTo>
                  <a:lnTo>
                    <a:pt x="3886" y="0"/>
                  </a:lnTo>
                  <a:close/>
                </a:path>
              </a:pathLst>
            </a:custGeom>
            <a:solidFill>
              <a:srgbClr val="8767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677367" y="1142746"/>
            <a:ext cx="3479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Сб</a:t>
            </a:r>
            <a:r>
              <a:rPr sz="1200" dirty="0">
                <a:latin typeface="Calibri"/>
                <a:cs typeface="Calibri"/>
              </a:rPr>
              <a:t>ыт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4424" y="1243583"/>
            <a:ext cx="810895" cy="286385"/>
          </a:xfrm>
          <a:custGeom>
            <a:avLst/>
            <a:gdLst/>
            <a:ahLst/>
            <a:cxnLst/>
            <a:rect l="l" t="t" r="r" b="b"/>
            <a:pathLst>
              <a:path w="810894" h="286384">
                <a:moveTo>
                  <a:pt x="122107" y="35530"/>
                </a:moveTo>
                <a:lnTo>
                  <a:pt x="117932" y="47588"/>
                </a:lnTo>
                <a:lnTo>
                  <a:pt x="806361" y="285876"/>
                </a:lnTo>
                <a:lnTo>
                  <a:pt x="810513" y="273812"/>
                </a:lnTo>
                <a:lnTo>
                  <a:pt x="122107" y="35530"/>
                </a:lnTo>
                <a:close/>
              </a:path>
              <a:path w="810894" h="286384">
                <a:moveTo>
                  <a:pt x="0" y="0"/>
                </a:moveTo>
                <a:lnTo>
                  <a:pt x="107543" y="77596"/>
                </a:lnTo>
                <a:lnTo>
                  <a:pt x="117932" y="47588"/>
                </a:lnTo>
                <a:lnTo>
                  <a:pt x="105930" y="43433"/>
                </a:lnTo>
                <a:lnTo>
                  <a:pt x="110083" y="31368"/>
                </a:lnTo>
                <a:lnTo>
                  <a:pt x="123548" y="31368"/>
                </a:lnTo>
                <a:lnTo>
                  <a:pt x="132473" y="5587"/>
                </a:lnTo>
                <a:lnTo>
                  <a:pt x="0" y="0"/>
                </a:lnTo>
                <a:close/>
              </a:path>
              <a:path w="810894" h="286384">
                <a:moveTo>
                  <a:pt x="110083" y="31368"/>
                </a:moveTo>
                <a:lnTo>
                  <a:pt x="105930" y="43433"/>
                </a:lnTo>
                <a:lnTo>
                  <a:pt x="117932" y="47588"/>
                </a:lnTo>
                <a:lnTo>
                  <a:pt x="122107" y="35530"/>
                </a:lnTo>
                <a:lnTo>
                  <a:pt x="110083" y="31368"/>
                </a:lnTo>
                <a:close/>
              </a:path>
              <a:path w="810894" h="286384">
                <a:moveTo>
                  <a:pt x="123548" y="31368"/>
                </a:moveTo>
                <a:lnTo>
                  <a:pt x="110083" y="31368"/>
                </a:lnTo>
                <a:lnTo>
                  <a:pt x="122107" y="35530"/>
                </a:lnTo>
                <a:lnTo>
                  <a:pt x="123548" y="31368"/>
                </a:lnTo>
                <a:close/>
              </a:path>
            </a:pathLst>
          </a:custGeom>
          <a:solidFill>
            <a:srgbClr val="8767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02742" y="1553336"/>
            <a:ext cx="5461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545" marR="5080" indent="-3048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Calibri"/>
                <a:cs typeface="Calibri"/>
              </a:rPr>
              <a:t>Э</a:t>
            </a:r>
            <a:r>
              <a:rPr sz="1200" spc="-15" dirty="0">
                <a:latin typeface="Calibri"/>
                <a:cs typeface="Calibri"/>
              </a:rPr>
              <a:t>к</a:t>
            </a:r>
            <a:r>
              <a:rPr sz="1200" spc="-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агро  </a:t>
            </a:r>
            <a:r>
              <a:rPr sz="1200" spc="-5" dirty="0">
                <a:latin typeface="Calibri"/>
                <a:cs typeface="Calibri"/>
              </a:rPr>
              <a:t>туризм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30200" y="801751"/>
            <a:ext cx="1203960" cy="411480"/>
          </a:xfrm>
          <a:custGeom>
            <a:avLst/>
            <a:gdLst/>
            <a:ahLst/>
            <a:cxnLst/>
            <a:rect l="l" t="t" r="r" b="b"/>
            <a:pathLst>
              <a:path w="1203960" h="411480">
                <a:moveTo>
                  <a:pt x="1081217" y="376949"/>
                </a:moveTo>
                <a:lnTo>
                  <a:pt x="1071118" y="407035"/>
                </a:lnTo>
                <a:lnTo>
                  <a:pt x="1203579" y="411479"/>
                </a:lnTo>
                <a:lnTo>
                  <a:pt x="1160584" y="381000"/>
                </a:lnTo>
                <a:lnTo>
                  <a:pt x="1093216" y="381000"/>
                </a:lnTo>
                <a:lnTo>
                  <a:pt x="1081217" y="376949"/>
                </a:lnTo>
                <a:close/>
              </a:path>
              <a:path w="1203960" h="411480">
                <a:moveTo>
                  <a:pt x="1085268" y="364881"/>
                </a:moveTo>
                <a:lnTo>
                  <a:pt x="1081217" y="376949"/>
                </a:lnTo>
                <a:lnTo>
                  <a:pt x="1093216" y="381000"/>
                </a:lnTo>
                <a:lnTo>
                  <a:pt x="1097280" y="368935"/>
                </a:lnTo>
                <a:lnTo>
                  <a:pt x="1085268" y="364881"/>
                </a:lnTo>
                <a:close/>
              </a:path>
              <a:path w="1203960" h="411480">
                <a:moveTo>
                  <a:pt x="1095375" y="334772"/>
                </a:moveTo>
                <a:lnTo>
                  <a:pt x="1085268" y="364881"/>
                </a:lnTo>
                <a:lnTo>
                  <a:pt x="1097280" y="368935"/>
                </a:lnTo>
                <a:lnTo>
                  <a:pt x="1093216" y="381000"/>
                </a:lnTo>
                <a:lnTo>
                  <a:pt x="1160584" y="381000"/>
                </a:lnTo>
                <a:lnTo>
                  <a:pt x="1095375" y="334772"/>
                </a:lnTo>
                <a:close/>
              </a:path>
              <a:path w="1203960" h="411480">
                <a:moveTo>
                  <a:pt x="4064" y="0"/>
                </a:moveTo>
                <a:lnTo>
                  <a:pt x="0" y="11937"/>
                </a:lnTo>
                <a:lnTo>
                  <a:pt x="1081217" y="376949"/>
                </a:lnTo>
                <a:lnTo>
                  <a:pt x="1085268" y="364881"/>
                </a:lnTo>
                <a:lnTo>
                  <a:pt x="4064" y="0"/>
                </a:lnTo>
                <a:close/>
              </a:path>
            </a:pathLst>
          </a:custGeom>
          <a:solidFill>
            <a:srgbClr val="8767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772464" y="757504"/>
            <a:ext cx="877569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Общий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закуп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395220" y="2123058"/>
            <a:ext cx="172085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85" marR="641985" indent="-172720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185420" algn="l"/>
              </a:tabLst>
            </a:pPr>
            <a:r>
              <a:rPr sz="1200" spc="-35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аль</a:t>
            </a:r>
            <a:r>
              <a:rPr sz="1200" spc="-5" dirty="0">
                <a:latin typeface="Calibri"/>
                <a:cs typeface="Calibri"/>
              </a:rPr>
              <a:t>ность  территории</a:t>
            </a:r>
            <a:endParaRPr sz="120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buFont typeface="Wingdings"/>
              <a:buChar char=""/>
              <a:tabLst>
                <a:tab pos="185420" algn="l"/>
              </a:tabLst>
            </a:pPr>
            <a:r>
              <a:rPr sz="1200" spc="-5" dirty="0">
                <a:latin typeface="Calibri"/>
                <a:cs typeface="Calibri"/>
              </a:rPr>
              <a:t>Соц.бизнес</a:t>
            </a:r>
            <a:endParaRPr sz="1200">
              <a:latin typeface="Calibri"/>
              <a:cs typeface="Calibri"/>
            </a:endParaRPr>
          </a:p>
          <a:p>
            <a:pPr marL="184785" marR="551815" indent="-172720">
              <a:lnSpc>
                <a:spcPct val="100000"/>
              </a:lnSpc>
              <a:buFont typeface="Wingdings"/>
              <a:buChar char=""/>
              <a:tabLst>
                <a:tab pos="185420" algn="l"/>
              </a:tabLst>
            </a:pPr>
            <a:r>
              <a:rPr sz="1200" spc="-10" dirty="0">
                <a:latin typeface="Calibri"/>
                <a:cs typeface="Calibri"/>
              </a:rPr>
              <a:t>Рентабельные  </a:t>
            </a:r>
            <a:r>
              <a:rPr sz="1200" dirty="0">
                <a:latin typeface="Calibri"/>
                <a:cs typeface="Calibri"/>
              </a:rPr>
              <a:t>агр</a:t>
            </a:r>
            <a:r>
              <a:rPr sz="1200" spc="-5" dirty="0">
                <a:latin typeface="Calibri"/>
                <a:cs typeface="Calibri"/>
              </a:rPr>
              <a:t>оф</a:t>
            </a:r>
            <a:r>
              <a:rPr sz="1200" dirty="0">
                <a:latin typeface="Calibri"/>
                <a:cs typeface="Calibri"/>
              </a:rPr>
              <a:t>ра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ши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ы</a:t>
            </a:r>
            <a:endParaRPr sz="120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buFont typeface="Wingdings"/>
              <a:buChar char=""/>
              <a:tabLst>
                <a:tab pos="185420" algn="l"/>
              </a:tabLst>
            </a:pPr>
            <a:r>
              <a:rPr sz="1200" spc="-10" dirty="0">
                <a:latin typeface="Calibri"/>
                <a:cs typeface="Calibri"/>
              </a:rPr>
              <a:t>Достаток домохозяйств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567432" y="3220592"/>
            <a:ext cx="14211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Calibri"/>
                <a:cs typeface="Calibri"/>
              </a:rPr>
              <a:t>и внутр.</a:t>
            </a:r>
            <a:r>
              <a:rPr sz="1200" spc="-10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потребление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16939" y="2146757"/>
            <a:ext cx="1380490" cy="130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85" indent="-172720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185420" algn="l"/>
              </a:tabLst>
            </a:pPr>
            <a:r>
              <a:rPr sz="1200" spc="-10" dirty="0">
                <a:latin typeface="Calibri"/>
                <a:cs typeface="Calibri"/>
              </a:rPr>
              <a:t>Сельский</a:t>
            </a:r>
            <a:endParaRPr sz="1200">
              <a:latin typeface="Calibri"/>
              <a:cs typeface="Calibri"/>
            </a:endParaRPr>
          </a:p>
          <a:p>
            <a:pPr marL="184785">
              <a:lnSpc>
                <a:spcPct val="100000"/>
              </a:lnSpc>
              <a:spcBef>
                <a:spcPts val="5"/>
              </a:spcBef>
            </a:pPr>
            <a:r>
              <a:rPr sz="1200" spc="-5" dirty="0">
                <a:latin typeface="Calibri"/>
                <a:cs typeface="Calibri"/>
              </a:rPr>
              <a:t>предприниматель</a:t>
            </a:r>
            <a:endParaRPr sz="1200">
              <a:latin typeface="Calibri"/>
              <a:cs typeface="Calibri"/>
            </a:endParaRPr>
          </a:p>
          <a:p>
            <a:pPr marL="184785" marR="97155" indent="-172720">
              <a:lnSpc>
                <a:spcPct val="100000"/>
              </a:lnSpc>
              <a:buFont typeface="Wingdings"/>
              <a:buChar char=""/>
              <a:tabLst>
                <a:tab pos="185420" algn="l"/>
              </a:tabLst>
            </a:pPr>
            <a:r>
              <a:rPr sz="1200" spc="-5" dirty="0">
                <a:latin typeface="Calibri"/>
                <a:cs typeface="Calibri"/>
              </a:rPr>
              <a:t>Кооперативный 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нд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т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иаль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ый  парк + </a:t>
            </a:r>
            <a:r>
              <a:rPr sz="1200" spc="-5" dirty="0">
                <a:latin typeface="Calibri"/>
                <a:cs typeface="Calibri"/>
              </a:rPr>
              <a:t>с/х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земля</a:t>
            </a:r>
            <a:endParaRPr sz="1200">
              <a:latin typeface="Calibri"/>
              <a:cs typeface="Calibri"/>
            </a:endParaRPr>
          </a:p>
          <a:p>
            <a:pPr marL="184785" indent="-172720">
              <a:lnSpc>
                <a:spcPct val="100000"/>
              </a:lnSpc>
              <a:buFont typeface="Wingdings"/>
              <a:buChar char=""/>
              <a:tabLst>
                <a:tab pos="185420" algn="l"/>
              </a:tabLst>
            </a:pPr>
            <a:r>
              <a:rPr sz="1200" spc="-5" dirty="0">
                <a:latin typeface="Calibri"/>
                <a:cs typeface="Calibri"/>
              </a:rPr>
              <a:t>Интеграторы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с</a:t>
            </a:r>
            <a:endParaRPr sz="1200">
              <a:latin typeface="Calibri"/>
              <a:cs typeface="Calibri"/>
            </a:endParaRPr>
          </a:p>
          <a:p>
            <a:pPr marL="184785">
              <a:lnSpc>
                <a:spcPct val="100000"/>
              </a:lnSpc>
            </a:pPr>
            <a:r>
              <a:rPr sz="1200" spc="-10" dirty="0">
                <a:latin typeface="Calibri"/>
                <a:cs typeface="Calibri"/>
              </a:rPr>
              <a:t>технологиями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961258" y="187528"/>
            <a:ext cx="142367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Calibri"/>
                <a:cs typeface="Calibri"/>
              </a:rPr>
              <a:t>МУНИЦ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ПА</a:t>
            </a:r>
            <a:r>
              <a:rPr sz="1400" spc="-5" dirty="0">
                <a:latin typeface="Calibri"/>
                <a:cs typeface="Calibri"/>
              </a:rPr>
              <a:t>Л</a:t>
            </a:r>
            <a:r>
              <a:rPr sz="1400" dirty="0">
                <a:latin typeface="Calibri"/>
                <a:cs typeface="Calibri"/>
              </a:rPr>
              <a:t>ИТ</a:t>
            </a:r>
            <a:r>
              <a:rPr sz="1400" spc="-2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Т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2802382" y="469137"/>
            <a:ext cx="1731010" cy="605155"/>
            <a:chOff x="2802382" y="469137"/>
            <a:chExt cx="1731010" cy="605155"/>
          </a:xfrm>
        </p:grpSpPr>
        <p:sp>
          <p:nvSpPr>
            <p:cNvPr id="32" name="object 32"/>
            <p:cNvSpPr/>
            <p:nvPr/>
          </p:nvSpPr>
          <p:spPr>
            <a:xfrm>
              <a:off x="2808732" y="475487"/>
              <a:ext cx="1718310" cy="0"/>
            </a:xfrm>
            <a:custGeom>
              <a:avLst/>
              <a:gdLst/>
              <a:ahLst/>
              <a:cxnLst/>
              <a:rect l="l" t="t" r="r" b="b"/>
              <a:pathLst>
                <a:path w="1718310">
                  <a:moveTo>
                    <a:pt x="1718056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8767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819400" y="476630"/>
              <a:ext cx="389890" cy="597535"/>
            </a:xfrm>
            <a:custGeom>
              <a:avLst/>
              <a:gdLst/>
              <a:ahLst/>
              <a:cxnLst/>
              <a:rect l="l" t="t" r="r" b="b"/>
              <a:pathLst>
                <a:path w="389889" h="597535">
                  <a:moveTo>
                    <a:pt x="36956" y="470281"/>
                  </a:moveTo>
                  <a:lnTo>
                    <a:pt x="0" y="597535"/>
                  </a:lnTo>
                  <a:lnTo>
                    <a:pt x="100964" y="511556"/>
                  </a:lnTo>
                  <a:lnTo>
                    <a:pt x="90920" y="505079"/>
                  </a:lnTo>
                  <a:lnTo>
                    <a:pt x="67437" y="505079"/>
                  </a:lnTo>
                  <a:lnTo>
                    <a:pt x="56768" y="498094"/>
                  </a:lnTo>
                  <a:lnTo>
                    <a:pt x="63634" y="487484"/>
                  </a:lnTo>
                  <a:lnTo>
                    <a:pt x="36956" y="470281"/>
                  </a:lnTo>
                  <a:close/>
                </a:path>
                <a:path w="389889" h="597535">
                  <a:moveTo>
                    <a:pt x="63634" y="487484"/>
                  </a:moveTo>
                  <a:lnTo>
                    <a:pt x="56768" y="498094"/>
                  </a:lnTo>
                  <a:lnTo>
                    <a:pt x="67437" y="505079"/>
                  </a:lnTo>
                  <a:lnTo>
                    <a:pt x="74349" y="494393"/>
                  </a:lnTo>
                  <a:lnTo>
                    <a:pt x="63634" y="487484"/>
                  </a:lnTo>
                  <a:close/>
                </a:path>
                <a:path w="389889" h="597535">
                  <a:moveTo>
                    <a:pt x="74349" y="494393"/>
                  </a:moveTo>
                  <a:lnTo>
                    <a:pt x="67437" y="505079"/>
                  </a:lnTo>
                  <a:lnTo>
                    <a:pt x="90920" y="505079"/>
                  </a:lnTo>
                  <a:lnTo>
                    <a:pt x="74349" y="494393"/>
                  </a:lnTo>
                  <a:close/>
                </a:path>
                <a:path w="389889" h="597535">
                  <a:moveTo>
                    <a:pt x="379094" y="0"/>
                  </a:moveTo>
                  <a:lnTo>
                    <a:pt x="63634" y="487484"/>
                  </a:lnTo>
                  <a:lnTo>
                    <a:pt x="74349" y="494393"/>
                  </a:lnTo>
                  <a:lnTo>
                    <a:pt x="389763" y="6858"/>
                  </a:lnTo>
                  <a:lnTo>
                    <a:pt x="379094" y="0"/>
                  </a:lnTo>
                  <a:close/>
                </a:path>
              </a:pathLst>
            </a:custGeom>
            <a:solidFill>
              <a:srgbClr val="8767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3043173" y="580135"/>
            <a:ext cx="7556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6675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Сервисы,  </a:t>
            </a:r>
            <a:r>
              <a:rPr sz="1200" dirty="0">
                <a:latin typeface="Calibri"/>
                <a:cs typeface="Calibri"/>
              </a:rPr>
              <a:t>п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spc="25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828669" y="1008379"/>
            <a:ext cx="5702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2860" algn="just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Налоги,  </a:t>
            </a:r>
            <a:r>
              <a:rPr sz="1200" dirty="0">
                <a:latin typeface="Calibri"/>
                <a:cs typeface="Calibri"/>
              </a:rPr>
              <a:t>рабочие  места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3495547" y="480059"/>
            <a:ext cx="5648960" cy="1670685"/>
            <a:chOff x="3495547" y="480059"/>
            <a:chExt cx="5648960" cy="1670685"/>
          </a:xfrm>
        </p:grpSpPr>
        <p:sp>
          <p:nvSpPr>
            <p:cNvPr id="37" name="object 37"/>
            <p:cNvSpPr/>
            <p:nvPr/>
          </p:nvSpPr>
          <p:spPr>
            <a:xfrm>
              <a:off x="3495547" y="480059"/>
              <a:ext cx="730250" cy="975360"/>
            </a:xfrm>
            <a:custGeom>
              <a:avLst/>
              <a:gdLst/>
              <a:ahLst/>
              <a:cxnLst/>
              <a:rect l="l" t="t" r="r" b="b"/>
              <a:pathLst>
                <a:path w="730250" h="975360">
                  <a:moveTo>
                    <a:pt x="648804" y="98017"/>
                  </a:moveTo>
                  <a:lnTo>
                    <a:pt x="0" y="967231"/>
                  </a:lnTo>
                  <a:lnTo>
                    <a:pt x="10160" y="974851"/>
                  </a:lnTo>
                  <a:lnTo>
                    <a:pt x="658982" y="105613"/>
                  </a:lnTo>
                  <a:lnTo>
                    <a:pt x="648804" y="98017"/>
                  </a:lnTo>
                  <a:close/>
                </a:path>
                <a:path w="730250" h="975360">
                  <a:moveTo>
                    <a:pt x="697843" y="87756"/>
                  </a:moveTo>
                  <a:lnTo>
                    <a:pt x="656463" y="87756"/>
                  </a:lnTo>
                  <a:lnTo>
                    <a:pt x="666623" y="95376"/>
                  </a:lnTo>
                  <a:lnTo>
                    <a:pt x="658982" y="105613"/>
                  </a:lnTo>
                  <a:lnTo>
                    <a:pt x="684402" y="124587"/>
                  </a:lnTo>
                  <a:lnTo>
                    <a:pt x="697843" y="87756"/>
                  </a:lnTo>
                  <a:close/>
                </a:path>
                <a:path w="730250" h="975360">
                  <a:moveTo>
                    <a:pt x="656463" y="87756"/>
                  </a:moveTo>
                  <a:lnTo>
                    <a:pt x="648804" y="98017"/>
                  </a:lnTo>
                  <a:lnTo>
                    <a:pt x="658982" y="105613"/>
                  </a:lnTo>
                  <a:lnTo>
                    <a:pt x="666623" y="95376"/>
                  </a:lnTo>
                  <a:lnTo>
                    <a:pt x="656463" y="87756"/>
                  </a:lnTo>
                  <a:close/>
                </a:path>
                <a:path w="730250" h="975360">
                  <a:moveTo>
                    <a:pt x="729868" y="0"/>
                  </a:moveTo>
                  <a:lnTo>
                    <a:pt x="623315" y="78993"/>
                  </a:lnTo>
                  <a:lnTo>
                    <a:pt x="648804" y="98017"/>
                  </a:lnTo>
                  <a:lnTo>
                    <a:pt x="656463" y="87756"/>
                  </a:lnTo>
                  <a:lnTo>
                    <a:pt x="697843" y="87756"/>
                  </a:lnTo>
                  <a:lnTo>
                    <a:pt x="729868" y="0"/>
                  </a:lnTo>
                  <a:close/>
                </a:path>
              </a:pathLst>
            </a:custGeom>
            <a:solidFill>
              <a:srgbClr val="8767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309103" y="1655063"/>
              <a:ext cx="1835150" cy="495300"/>
            </a:xfrm>
            <a:custGeom>
              <a:avLst/>
              <a:gdLst/>
              <a:ahLst/>
              <a:cxnLst/>
              <a:rect l="l" t="t" r="r" b="b"/>
              <a:pathLst>
                <a:path w="1835150" h="495300">
                  <a:moveTo>
                    <a:pt x="1834896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834896" y="495300"/>
                  </a:lnTo>
                  <a:lnTo>
                    <a:pt x="1834896" y="0"/>
                  </a:lnTo>
                  <a:close/>
                </a:path>
              </a:pathLst>
            </a:custGeom>
            <a:solidFill>
              <a:srgbClr val="F7ED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4572000" y="4276344"/>
            <a:ext cx="2039620" cy="495300"/>
          </a:xfrm>
          <a:prstGeom prst="rect">
            <a:avLst/>
          </a:prstGeom>
          <a:solidFill>
            <a:srgbClr val="F7EDDD"/>
          </a:solidFill>
        </p:spPr>
        <p:txBody>
          <a:bodyPr vert="horz" wrap="square" lIns="0" tIns="50165" rIns="0" bIns="0" rtlCol="0">
            <a:spAutoFit/>
          </a:bodyPr>
          <a:lstStyle/>
          <a:p>
            <a:pPr marL="139700">
              <a:lnSpc>
                <a:spcPct val="100000"/>
              </a:lnSpc>
              <a:spcBef>
                <a:spcPts val="395"/>
              </a:spcBef>
            </a:pPr>
            <a:r>
              <a:rPr sz="1200" spc="-5" dirty="0">
                <a:latin typeface="Calibri"/>
                <a:cs typeface="Calibri"/>
              </a:rPr>
              <a:t>Муниципальная</a:t>
            </a:r>
            <a:endParaRPr sz="1200">
              <a:latin typeface="Calibri"/>
              <a:cs typeface="Calibri"/>
            </a:endParaRPr>
          </a:p>
          <a:p>
            <a:pPr marL="139700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инвестиционная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площадка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243070" y="4840107"/>
            <a:ext cx="16319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sz="1500" b="1" dirty="0">
                <a:solidFill>
                  <a:srgbClr val="FFFFFF"/>
                </a:solidFill>
                <a:latin typeface="Arial Narrow"/>
                <a:cs typeface="Arial Narrow"/>
              </a:rPr>
              <a:pPr marL="38100">
                <a:lnSpc>
                  <a:spcPct val="100000"/>
                </a:lnSpc>
              </a:pPr>
              <a:t>4</a:t>
            </a:fld>
            <a:endParaRPr sz="1500">
              <a:latin typeface="Arial Narrow"/>
              <a:cs typeface="Arial Narrow"/>
            </a:endParaRPr>
          </a:p>
        </p:txBody>
      </p:sp>
      <p:sp>
        <p:nvSpPr>
          <p:cNvPr id="43" name="object 4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7421118" y="1685671"/>
            <a:ext cx="145288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Кооперативный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индустриальный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парк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580514" y="1879219"/>
            <a:ext cx="15424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Локальная</a:t>
            </a:r>
            <a:r>
              <a:rPr sz="1200" b="1" spc="-9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экономика: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4771644"/>
            <a:ext cx="9144000" cy="372110"/>
            <a:chOff x="0" y="4771644"/>
            <a:chExt cx="9144000" cy="372110"/>
          </a:xfrm>
        </p:grpSpPr>
        <p:sp>
          <p:nvSpPr>
            <p:cNvPr id="3" name="object 3"/>
            <p:cNvSpPr/>
            <p:nvPr/>
          </p:nvSpPr>
          <p:spPr>
            <a:xfrm>
              <a:off x="0" y="4773167"/>
              <a:ext cx="8536305" cy="370840"/>
            </a:xfrm>
            <a:custGeom>
              <a:avLst/>
              <a:gdLst/>
              <a:ahLst/>
              <a:cxnLst/>
              <a:rect l="l" t="t" r="r" b="b"/>
              <a:pathLst>
                <a:path w="8536305" h="370839">
                  <a:moveTo>
                    <a:pt x="8535924" y="0"/>
                  </a:moveTo>
                  <a:lnTo>
                    <a:pt x="0" y="0"/>
                  </a:lnTo>
                  <a:lnTo>
                    <a:pt x="0" y="370331"/>
                  </a:lnTo>
                  <a:lnTo>
                    <a:pt x="8535924" y="370331"/>
                  </a:lnTo>
                  <a:lnTo>
                    <a:pt x="8535924" y="0"/>
                  </a:lnTo>
                  <a:close/>
                </a:path>
              </a:pathLst>
            </a:custGeom>
            <a:solidFill>
              <a:srgbClr val="F7ED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314943" y="4773168"/>
              <a:ext cx="826135" cy="370840"/>
            </a:xfrm>
            <a:custGeom>
              <a:avLst/>
              <a:gdLst/>
              <a:ahLst/>
              <a:cxnLst/>
              <a:rect l="l" t="t" r="r" b="b"/>
              <a:pathLst>
                <a:path w="826134" h="370839">
                  <a:moveTo>
                    <a:pt x="124713" y="0"/>
                  </a:moveTo>
                  <a:lnTo>
                    <a:pt x="0" y="370331"/>
                  </a:lnTo>
                  <a:lnTo>
                    <a:pt x="819911" y="368218"/>
                  </a:lnTo>
                  <a:lnTo>
                    <a:pt x="826007" y="4229"/>
                  </a:lnTo>
                  <a:lnTo>
                    <a:pt x="124713" y="0"/>
                  </a:lnTo>
                  <a:close/>
                </a:path>
              </a:pathLst>
            </a:custGeom>
            <a:solidFill>
              <a:srgbClr val="B789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386571" y="4771644"/>
              <a:ext cx="757555" cy="372110"/>
            </a:xfrm>
            <a:custGeom>
              <a:avLst/>
              <a:gdLst/>
              <a:ahLst/>
              <a:cxnLst/>
              <a:rect l="l" t="t" r="r" b="b"/>
              <a:pathLst>
                <a:path w="757554" h="372110">
                  <a:moveTo>
                    <a:pt x="755523" y="0"/>
                  </a:moveTo>
                  <a:lnTo>
                    <a:pt x="124586" y="1054"/>
                  </a:lnTo>
                  <a:lnTo>
                    <a:pt x="0" y="371855"/>
                  </a:lnTo>
                  <a:lnTo>
                    <a:pt x="757427" y="370798"/>
                  </a:lnTo>
                  <a:lnTo>
                    <a:pt x="756949" y="317827"/>
                  </a:lnTo>
                  <a:lnTo>
                    <a:pt x="755523" y="0"/>
                  </a:lnTo>
                  <a:close/>
                </a:path>
              </a:pathLst>
            </a:custGeom>
            <a:solidFill>
              <a:srgbClr val="8767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58546" y="148590"/>
            <a:ext cx="19564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Arial Narrow"/>
                <a:cs typeface="Arial Narrow"/>
              </a:rPr>
              <a:t>СУТЬ</a:t>
            </a:r>
            <a:r>
              <a:rPr spc="-60" dirty="0">
                <a:latin typeface="Arial Narrow"/>
                <a:cs typeface="Arial Narrow"/>
              </a:rPr>
              <a:t> </a:t>
            </a:r>
            <a:r>
              <a:rPr spc="-10" dirty="0">
                <a:latin typeface="Arial Narrow"/>
                <a:cs typeface="Arial Narrow"/>
              </a:rPr>
              <a:t>ПРОЕКТА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4243070" y="4840107"/>
            <a:ext cx="16319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sz="1500" b="1" dirty="0">
                <a:solidFill>
                  <a:srgbClr val="FFFFFF"/>
                </a:solidFill>
                <a:latin typeface="Arial Narrow"/>
                <a:cs typeface="Arial Narrow"/>
              </a:rPr>
              <a:pPr marL="38100">
                <a:lnSpc>
                  <a:spcPct val="100000"/>
                </a:lnSpc>
              </a:pPr>
              <a:t>5</a:t>
            </a:fld>
            <a:endParaRPr sz="1500">
              <a:latin typeface="Arial Narrow"/>
              <a:cs typeface="Arial Narrow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34136" y="1402841"/>
            <a:ext cx="233426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85" marR="103505" indent="-172720">
              <a:lnSpc>
                <a:spcPct val="100000"/>
              </a:lnSpc>
              <a:spcBef>
                <a:spcPts val="100"/>
              </a:spcBef>
              <a:buFont typeface="Wingdings"/>
              <a:buChar char=""/>
              <a:tabLst>
                <a:tab pos="185420" algn="l"/>
              </a:tabLst>
            </a:pPr>
            <a:r>
              <a:rPr sz="1200" spc="-5" dirty="0">
                <a:latin typeface="Calibri"/>
                <a:cs typeface="Calibri"/>
              </a:rPr>
              <a:t>Информационная компания </a:t>
            </a:r>
            <a:r>
              <a:rPr sz="1200" dirty="0">
                <a:latin typeface="Calibri"/>
                <a:cs typeface="Calibri"/>
              </a:rPr>
              <a:t>по  </a:t>
            </a:r>
            <a:r>
              <a:rPr sz="1200" spc="-5" dirty="0">
                <a:latin typeface="Calibri"/>
                <a:cs typeface="Calibri"/>
              </a:rPr>
              <a:t>популяризации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сельского</a:t>
            </a:r>
            <a:endParaRPr sz="1200">
              <a:latin typeface="Calibri"/>
              <a:cs typeface="Calibri"/>
            </a:endParaRPr>
          </a:p>
          <a:p>
            <a:pPr marL="184785" marR="5080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предпринимательства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трендов  регионального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развития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38932" y="1045590"/>
            <a:ext cx="2504440" cy="1297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876722"/>
                </a:solidFill>
                <a:latin typeface="Calibri"/>
                <a:cs typeface="Calibri"/>
              </a:rPr>
              <a:t>2. </a:t>
            </a:r>
            <a:r>
              <a:rPr sz="1400" b="1" spc="-5" dirty="0">
                <a:solidFill>
                  <a:srgbClr val="876722"/>
                </a:solidFill>
                <a:latin typeface="Calibri"/>
                <a:cs typeface="Calibri"/>
              </a:rPr>
              <a:t>ОБУЧЕНИЕ </a:t>
            </a:r>
            <a:r>
              <a:rPr sz="1400" b="1" dirty="0">
                <a:solidFill>
                  <a:srgbClr val="876722"/>
                </a:solidFill>
                <a:latin typeface="Calibri"/>
                <a:cs typeface="Calibri"/>
              </a:rPr>
              <a:t>/</a:t>
            </a:r>
            <a:r>
              <a:rPr sz="1400" b="1" spc="-45" dirty="0">
                <a:solidFill>
                  <a:srgbClr val="876722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876722"/>
                </a:solidFill>
                <a:latin typeface="Calibri"/>
                <a:cs typeface="Calibri"/>
              </a:rPr>
              <a:t>ПРОДВИЖЕНИЕ</a:t>
            </a:r>
            <a:endParaRPr sz="1400">
              <a:latin typeface="Calibri"/>
              <a:cs typeface="Calibri"/>
            </a:endParaRPr>
          </a:p>
          <a:p>
            <a:pPr marL="200025" marR="5080" indent="-172720">
              <a:lnSpc>
                <a:spcPct val="100000"/>
              </a:lnSpc>
              <a:spcBef>
                <a:spcPts val="1125"/>
              </a:spcBef>
              <a:buFont typeface="Wingdings"/>
              <a:buChar char=""/>
              <a:tabLst>
                <a:tab pos="200660" algn="l"/>
              </a:tabLst>
            </a:pPr>
            <a:r>
              <a:rPr sz="1200" spc="-5" dirty="0">
                <a:latin typeface="Calibri"/>
                <a:cs typeface="Calibri"/>
              </a:rPr>
              <a:t>Образовательная кампания </a:t>
            </a:r>
            <a:r>
              <a:rPr sz="1200" dirty="0">
                <a:latin typeface="Calibri"/>
                <a:cs typeface="Calibri"/>
              </a:rPr>
              <a:t>по  развитию </a:t>
            </a:r>
            <a:r>
              <a:rPr sz="1200" spc="-5" dirty="0">
                <a:latin typeface="Calibri"/>
                <a:cs typeface="Calibri"/>
              </a:rPr>
              <a:t>компетенций </a:t>
            </a:r>
            <a:r>
              <a:rPr sz="1200" spc="-10" dirty="0">
                <a:latin typeface="Calibri"/>
                <a:cs typeface="Calibri"/>
              </a:rPr>
              <a:t>целевых  </a:t>
            </a:r>
            <a:r>
              <a:rPr sz="1200" spc="-5" dirty="0">
                <a:latin typeface="Calibri"/>
                <a:cs typeface="Calibri"/>
              </a:rPr>
              <a:t>групп, повышение эффективности  управленческих команд </a:t>
            </a:r>
            <a:r>
              <a:rPr sz="1200" spc="-10" dirty="0">
                <a:latin typeface="Calibri"/>
                <a:cs typeface="Calibri"/>
              </a:rPr>
              <a:t>городских  округов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5" dirty="0">
                <a:latin typeface="Calibri"/>
                <a:cs typeface="Calibri"/>
              </a:rPr>
              <a:t>муниципальных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районов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945504" y="1045590"/>
            <a:ext cx="2835275" cy="1297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876722"/>
                </a:solidFill>
                <a:latin typeface="Calibri"/>
                <a:cs typeface="Calibri"/>
              </a:rPr>
              <a:t>3.</a:t>
            </a:r>
            <a:r>
              <a:rPr sz="1400" b="1" spc="-10" dirty="0">
                <a:solidFill>
                  <a:srgbClr val="876722"/>
                </a:solidFill>
                <a:latin typeface="Calibri"/>
                <a:cs typeface="Calibri"/>
              </a:rPr>
              <a:t> ГОСПОДДЕРЖКА</a:t>
            </a:r>
            <a:endParaRPr sz="1400">
              <a:latin typeface="Calibri"/>
              <a:cs typeface="Calibri"/>
            </a:endParaRPr>
          </a:p>
          <a:p>
            <a:pPr marL="195580" marR="5080" indent="-172720">
              <a:lnSpc>
                <a:spcPct val="100000"/>
              </a:lnSpc>
              <a:spcBef>
                <a:spcPts val="1125"/>
              </a:spcBef>
              <a:buFont typeface="Wingdings"/>
              <a:buChar char=""/>
              <a:tabLst>
                <a:tab pos="196215" algn="l"/>
              </a:tabLst>
            </a:pPr>
            <a:r>
              <a:rPr sz="1200" spc="-5" dirty="0">
                <a:latin typeface="Calibri"/>
                <a:cs typeface="Calibri"/>
              </a:rPr>
              <a:t>Развитие </a:t>
            </a:r>
            <a:r>
              <a:rPr sz="1200" spc="-10" dirty="0">
                <a:latin typeface="Calibri"/>
                <a:cs typeface="Calibri"/>
              </a:rPr>
              <a:t>инструментов </a:t>
            </a:r>
            <a:r>
              <a:rPr sz="1200" spc="-5" dirty="0">
                <a:latin typeface="Calibri"/>
                <a:cs typeface="Calibri"/>
              </a:rPr>
              <a:t>господдержки  МСП на </a:t>
            </a:r>
            <a:r>
              <a:rPr sz="1200" spc="-10" dirty="0">
                <a:latin typeface="Calibri"/>
                <a:cs typeface="Calibri"/>
              </a:rPr>
              <a:t>селе, </a:t>
            </a:r>
            <a:r>
              <a:rPr sz="1200" spc="-5" dirty="0">
                <a:latin typeface="Calibri"/>
                <a:cs typeface="Calibri"/>
              </a:rPr>
              <a:t>проектов </a:t>
            </a:r>
            <a:r>
              <a:rPr sz="1200" dirty="0">
                <a:latin typeface="Calibri"/>
                <a:cs typeface="Calibri"/>
              </a:rPr>
              <a:t>развития  </a:t>
            </a:r>
            <a:r>
              <a:rPr sz="1200" spc="-10" dirty="0">
                <a:latin typeface="Calibri"/>
                <a:cs typeface="Calibri"/>
              </a:rPr>
              <a:t>сельских </a:t>
            </a:r>
            <a:r>
              <a:rPr sz="1200" spc="-5" dirty="0">
                <a:latin typeface="Calibri"/>
                <a:cs typeface="Calibri"/>
              </a:rPr>
              <a:t>территорий, </a:t>
            </a:r>
            <a:r>
              <a:rPr sz="1200" spc="-10" dirty="0">
                <a:latin typeface="Calibri"/>
                <a:cs typeface="Calibri"/>
              </a:rPr>
              <a:t>производства,  </a:t>
            </a:r>
            <a:r>
              <a:rPr sz="1200" spc="-5" dirty="0">
                <a:latin typeface="Calibri"/>
                <a:cs typeface="Calibri"/>
              </a:rPr>
              <a:t>локального сбыта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5" dirty="0">
                <a:latin typeface="Calibri"/>
                <a:cs typeface="Calibri"/>
              </a:rPr>
              <a:t>экспорта </a:t>
            </a:r>
            <a:r>
              <a:rPr sz="1200" spc="-10" dirty="0">
                <a:latin typeface="Calibri"/>
                <a:cs typeface="Calibri"/>
              </a:rPr>
              <a:t>продукции  </a:t>
            </a:r>
            <a:r>
              <a:rPr sz="1200" spc="-5" dirty="0">
                <a:latin typeface="Calibri"/>
                <a:cs typeface="Calibri"/>
              </a:rPr>
              <a:t>(в </a:t>
            </a:r>
            <a:r>
              <a:rPr sz="1200" spc="-15" dirty="0">
                <a:latin typeface="Calibri"/>
                <a:cs typeface="Calibri"/>
              </a:rPr>
              <a:t>т.ч. </a:t>
            </a:r>
            <a:r>
              <a:rPr sz="1200" spc="-5" dirty="0">
                <a:latin typeface="Calibri"/>
                <a:cs typeface="Calibri"/>
              </a:rPr>
              <a:t>органической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продукции)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4136" y="3363848"/>
            <a:ext cx="237617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85" marR="248920" indent="-172720">
              <a:lnSpc>
                <a:spcPct val="100000"/>
              </a:lnSpc>
              <a:spcBef>
                <a:spcPts val="100"/>
              </a:spcBef>
              <a:buFont typeface="Wingdings"/>
              <a:buChar char=""/>
              <a:tabLst>
                <a:tab pos="185420" algn="l"/>
              </a:tabLst>
            </a:pPr>
            <a:r>
              <a:rPr sz="1200" spc="-10" dirty="0">
                <a:latin typeface="Calibri"/>
                <a:cs typeface="Calibri"/>
              </a:rPr>
              <a:t>Создание </a:t>
            </a:r>
            <a:r>
              <a:rPr sz="1200" spc="-5" dirty="0">
                <a:latin typeface="Calibri"/>
                <a:cs typeface="Calibri"/>
              </a:rPr>
              <a:t>сервисных </a:t>
            </a:r>
            <a:r>
              <a:rPr sz="1200" spc="-10" dirty="0">
                <a:latin typeface="Calibri"/>
                <a:cs typeface="Calibri"/>
              </a:rPr>
              <a:t>структур  </a:t>
            </a:r>
            <a:r>
              <a:rPr sz="1200" spc="-5" dirty="0">
                <a:latin typeface="Calibri"/>
                <a:cs typeface="Calibri"/>
              </a:rPr>
              <a:t>поддержки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сельских</a:t>
            </a:r>
            <a:endParaRPr sz="1200">
              <a:latin typeface="Calibri"/>
              <a:cs typeface="Calibri"/>
            </a:endParaRPr>
          </a:p>
          <a:p>
            <a:pPr marL="184785" marR="5080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предпринимателей, самозанятых  на </a:t>
            </a:r>
            <a:r>
              <a:rPr sz="1200" spc="-10" dirty="0">
                <a:latin typeface="Calibri"/>
                <a:cs typeface="Calibri"/>
              </a:rPr>
              <a:t>селе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138932" y="2874010"/>
            <a:ext cx="2572385" cy="1617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0185" marR="383540" indent="-19812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876722"/>
                </a:solidFill>
                <a:latin typeface="Calibri"/>
                <a:cs typeface="Calibri"/>
              </a:rPr>
              <a:t>5. </a:t>
            </a:r>
            <a:r>
              <a:rPr sz="1400" b="1" spc="-5" dirty="0">
                <a:solidFill>
                  <a:srgbClr val="876722"/>
                </a:solidFill>
                <a:latin typeface="Calibri"/>
                <a:cs typeface="Calibri"/>
              </a:rPr>
              <a:t>ТЕХНОЛОГИИ </a:t>
            </a:r>
            <a:r>
              <a:rPr sz="1400" b="1" dirty="0">
                <a:solidFill>
                  <a:srgbClr val="876722"/>
                </a:solidFill>
                <a:latin typeface="Calibri"/>
                <a:cs typeface="Calibri"/>
              </a:rPr>
              <a:t>/ </a:t>
            </a:r>
            <a:r>
              <a:rPr sz="1400" b="1" spc="-5" dirty="0">
                <a:solidFill>
                  <a:srgbClr val="876722"/>
                </a:solidFill>
                <a:latin typeface="Calibri"/>
                <a:cs typeface="Calibri"/>
              </a:rPr>
              <a:t>КЛАСТЕР</a:t>
            </a:r>
            <a:r>
              <a:rPr sz="1400" b="1" spc="-160" dirty="0">
                <a:solidFill>
                  <a:srgbClr val="876722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876722"/>
                </a:solidFill>
                <a:latin typeface="Calibri"/>
                <a:cs typeface="Calibri"/>
              </a:rPr>
              <a:t>/  </a:t>
            </a:r>
            <a:r>
              <a:rPr sz="1400" b="1" spc="-10" dirty="0">
                <a:solidFill>
                  <a:srgbClr val="876722"/>
                </a:solidFill>
                <a:latin typeface="Calibri"/>
                <a:cs typeface="Calibri"/>
              </a:rPr>
              <a:t>ИНТЕГРАЦИИ</a:t>
            </a:r>
            <a:endParaRPr sz="1400">
              <a:latin typeface="Calibri"/>
              <a:cs typeface="Calibri"/>
            </a:endParaRPr>
          </a:p>
          <a:p>
            <a:pPr marL="200025" marR="316230" indent="-172720">
              <a:lnSpc>
                <a:spcPct val="100000"/>
              </a:lnSpc>
              <a:spcBef>
                <a:spcPts val="535"/>
              </a:spcBef>
              <a:buFont typeface="Wingdings"/>
              <a:buChar char=""/>
              <a:tabLst>
                <a:tab pos="200660" algn="l"/>
              </a:tabLst>
            </a:pPr>
            <a:r>
              <a:rPr sz="1200" spc="-5" dirty="0">
                <a:latin typeface="Calibri"/>
                <a:cs typeface="Calibri"/>
              </a:rPr>
              <a:t>Обеспечение технологического  рывка </a:t>
            </a:r>
            <a:r>
              <a:rPr sz="1200" dirty="0">
                <a:latin typeface="Calibri"/>
                <a:cs typeface="Calibri"/>
              </a:rPr>
              <a:t>в </a:t>
            </a:r>
            <a:r>
              <a:rPr sz="1200" spc="-5" dirty="0">
                <a:latin typeface="Calibri"/>
                <a:cs typeface="Calibri"/>
              </a:rPr>
              <a:t>АПК, реализация  кластерного </a:t>
            </a:r>
            <a:r>
              <a:rPr sz="1200" dirty="0">
                <a:latin typeface="Calibri"/>
                <a:cs typeface="Calibri"/>
              </a:rPr>
              <a:t>развития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сельских</a:t>
            </a:r>
            <a:endParaRPr sz="1200">
              <a:latin typeface="Calibri"/>
              <a:cs typeface="Calibri"/>
            </a:endParaRPr>
          </a:p>
          <a:p>
            <a:pPr marL="200025" marR="5080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территорий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5" dirty="0">
                <a:latin typeface="Calibri"/>
                <a:cs typeface="Calibri"/>
              </a:rPr>
              <a:t>интеграций фермеров  </a:t>
            </a:r>
            <a:r>
              <a:rPr sz="1200" dirty="0">
                <a:latin typeface="Calibri"/>
                <a:cs typeface="Calibri"/>
              </a:rPr>
              <a:t>с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производителями-</a:t>
            </a:r>
            <a:endParaRPr sz="1200">
              <a:latin typeface="Calibri"/>
              <a:cs typeface="Calibri"/>
            </a:endParaRPr>
          </a:p>
          <a:p>
            <a:pPr marL="200025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переработчиками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945504" y="2874010"/>
            <a:ext cx="2498725" cy="1062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876722"/>
                </a:solidFill>
                <a:latin typeface="Calibri"/>
                <a:cs typeface="Calibri"/>
              </a:rPr>
              <a:t>6.</a:t>
            </a:r>
            <a:r>
              <a:rPr sz="1400" b="1" spc="-10" dirty="0">
                <a:solidFill>
                  <a:srgbClr val="876722"/>
                </a:solidFill>
                <a:latin typeface="Calibri"/>
                <a:cs typeface="Calibri"/>
              </a:rPr>
              <a:t> </a:t>
            </a:r>
            <a:r>
              <a:rPr sz="1400" b="1" spc="-15" dirty="0">
                <a:solidFill>
                  <a:srgbClr val="876722"/>
                </a:solidFill>
                <a:latin typeface="Calibri"/>
                <a:cs typeface="Calibri"/>
              </a:rPr>
              <a:t>ИНФРАСТРУКТУРА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50">
              <a:latin typeface="Calibri"/>
              <a:cs typeface="Calibri"/>
            </a:endParaRPr>
          </a:p>
          <a:p>
            <a:pPr marL="195580" marR="5080" indent="-172720">
              <a:lnSpc>
                <a:spcPct val="100000"/>
              </a:lnSpc>
              <a:buFont typeface="Wingdings"/>
              <a:buChar char=""/>
              <a:tabLst>
                <a:tab pos="196215" algn="l"/>
              </a:tabLst>
            </a:pPr>
            <a:r>
              <a:rPr sz="1200" spc="-5" dirty="0">
                <a:latin typeface="Calibri"/>
                <a:cs typeface="Calibri"/>
              </a:rPr>
              <a:t>Развитие инфраструктуры </a:t>
            </a:r>
            <a:r>
              <a:rPr sz="1200" spc="-10" dirty="0">
                <a:latin typeface="Calibri"/>
                <a:cs typeface="Calibri"/>
              </a:rPr>
              <a:t>сельских  </a:t>
            </a:r>
            <a:r>
              <a:rPr sz="1200" spc="-5" dirty="0">
                <a:latin typeface="Calibri"/>
                <a:cs typeface="Calibri"/>
              </a:rPr>
              <a:t>территорий для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реализации</a:t>
            </a:r>
            <a:endParaRPr sz="1200">
              <a:latin typeface="Calibri"/>
              <a:cs typeface="Calibri"/>
            </a:endParaRPr>
          </a:p>
          <a:p>
            <a:pPr marL="195580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девелоперских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инвестпроектов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8040" y="1045590"/>
            <a:ext cx="111061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876722"/>
                </a:solidFill>
                <a:latin typeface="Calibri"/>
                <a:cs typeface="Calibri"/>
              </a:rPr>
              <a:t>1.</a:t>
            </a:r>
            <a:r>
              <a:rPr sz="1400" b="1" spc="-65" dirty="0">
                <a:solidFill>
                  <a:srgbClr val="876722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876722"/>
                </a:solidFill>
                <a:latin typeface="Calibri"/>
                <a:cs typeface="Calibri"/>
              </a:rPr>
              <a:t>ИНФОПОЛЕ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28040" y="2874010"/>
            <a:ext cx="79057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876722"/>
                </a:solidFill>
                <a:latin typeface="Calibri"/>
                <a:cs typeface="Calibri"/>
              </a:rPr>
              <a:t>4.</a:t>
            </a:r>
            <a:r>
              <a:rPr sz="1400" b="1" spc="-65" dirty="0">
                <a:solidFill>
                  <a:srgbClr val="876722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876722"/>
                </a:solidFill>
                <a:latin typeface="Calibri"/>
                <a:cs typeface="Calibri"/>
              </a:rPr>
              <a:t>СЕРВИС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0559" y="0"/>
              <a:ext cx="4663440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0"/>
              <a:ext cx="4572000" cy="514349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22164" y="2193035"/>
              <a:ext cx="3634740" cy="1363980"/>
            </a:xfrm>
            <a:custGeom>
              <a:avLst/>
              <a:gdLst/>
              <a:ahLst/>
              <a:cxnLst/>
              <a:rect l="l" t="t" r="r" b="b"/>
              <a:pathLst>
                <a:path w="3634740" h="1363979">
                  <a:moveTo>
                    <a:pt x="3634740" y="0"/>
                  </a:moveTo>
                  <a:lnTo>
                    <a:pt x="0" y="0"/>
                  </a:lnTo>
                  <a:lnTo>
                    <a:pt x="0" y="1363980"/>
                  </a:lnTo>
                  <a:lnTo>
                    <a:pt x="3634740" y="1363980"/>
                  </a:lnTo>
                  <a:lnTo>
                    <a:pt x="36347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58546" y="729488"/>
            <a:ext cx="3787140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latin typeface="Calibri"/>
                <a:cs typeface="Calibri"/>
              </a:rPr>
              <a:t>Реализация медиа-проекта </a:t>
            </a:r>
            <a:r>
              <a:rPr sz="1400" b="1" dirty="0">
                <a:latin typeface="Calibri"/>
                <a:cs typeface="Calibri"/>
              </a:rPr>
              <a:t>«Обратно в </a:t>
            </a:r>
            <a:r>
              <a:rPr sz="1400" b="1" spc="-5" dirty="0">
                <a:latin typeface="Calibri"/>
                <a:cs typeface="Calibri"/>
              </a:rPr>
              <a:t>село» </a:t>
            </a:r>
            <a:r>
              <a:rPr sz="1400" dirty="0">
                <a:latin typeface="Calibri"/>
                <a:cs typeface="Calibri"/>
              </a:rPr>
              <a:t>-  </a:t>
            </a:r>
            <a:r>
              <a:rPr sz="1400" spc="-5" dirty="0">
                <a:latin typeface="Calibri"/>
                <a:cs typeface="Calibri"/>
              </a:rPr>
              <a:t>реалити </a:t>
            </a:r>
            <a:r>
              <a:rPr sz="1400" dirty="0">
                <a:latin typeface="Calibri"/>
                <a:cs typeface="Calibri"/>
              </a:rPr>
              <a:t>о </a:t>
            </a:r>
            <a:r>
              <a:rPr sz="1400" spc="-5" dirty="0">
                <a:latin typeface="Calibri"/>
                <a:cs typeface="Calibri"/>
              </a:rPr>
              <a:t>развитии </a:t>
            </a:r>
            <a:r>
              <a:rPr sz="1400" spc="-10" dirty="0">
                <a:latin typeface="Calibri"/>
                <a:cs typeface="Calibri"/>
              </a:rPr>
              <a:t>сельских предпринимателей,  </a:t>
            </a:r>
            <a:r>
              <a:rPr sz="1400" spc="-5" dirty="0">
                <a:latin typeface="Calibri"/>
                <a:cs typeface="Calibri"/>
              </a:rPr>
              <a:t>самозанятости, кооперации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10" dirty="0">
                <a:latin typeface="Calibri"/>
                <a:cs typeface="Calibri"/>
              </a:rPr>
              <a:t>агротехнологиях </a:t>
            </a:r>
            <a:r>
              <a:rPr sz="1400" dirty="0">
                <a:latin typeface="Calibri"/>
                <a:cs typeface="Calibri"/>
              </a:rPr>
              <a:t>в  </a:t>
            </a:r>
            <a:r>
              <a:rPr sz="1400" spc="-20" dirty="0">
                <a:latin typeface="Calibri"/>
                <a:cs typeface="Calibri"/>
              </a:rPr>
              <a:t>Тюменской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области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6</a:t>
            </a:fld>
            <a:endParaRPr dirty="0"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58546" y="137921"/>
            <a:ext cx="18770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1.</a:t>
            </a:r>
            <a:r>
              <a:rPr spc="-90" dirty="0"/>
              <a:t> </a:t>
            </a:r>
            <a:r>
              <a:rPr spc="-10" dirty="0"/>
              <a:t>ИНФОПОЛЕ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58546" y="2007489"/>
            <a:ext cx="3920490" cy="2587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Calibri"/>
                <a:cs typeface="Calibri"/>
              </a:rPr>
              <a:t>Информационная </a:t>
            </a:r>
            <a:r>
              <a:rPr sz="1400" b="1" spc="-5" dirty="0">
                <a:latin typeface="Calibri"/>
                <a:cs typeface="Calibri"/>
              </a:rPr>
              <a:t>кампания </a:t>
            </a:r>
            <a:r>
              <a:rPr sz="1400" b="1" dirty="0">
                <a:latin typeface="Calibri"/>
                <a:cs typeface="Calibri"/>
              </a:rPr>
              <a:t>по </a:t>
            </a:r>
            <a:r>
              <a:rPr sz="1400" b="1" spc="-5" dirty="0">
                <a:latin typeface="Calibri"/>
                <a:cs typeface="Calibri"/>
              </a:rPr>
              <a:t>популяризации  </a:t>
            </a:r>
            <a:r>
              <a:rPr sz="1400" b="1" spc="-10" dirty="0">
                <a:latin typeface="Calibri"/>
                <a:cs typeface="Calibri"/>
              </a:rPr>
              <a:t>сельского </a:t>
            </a:r>
            <a:r>
              <a:rPr sz="1400" b="1" spc="-5" dirty="0">
                <a:latin typeface="Calibri"/>
                <a:cs typeface="Calibri"/>
              </a:rPr>
              <a:t>предпринимательства </a:t>
            </a:r>
            <a:r>
              <a:rPr sz="1400" b="1" dirty="0">
                <a:latin typeface="Calibri"/>
                <a:cs typeface="Calibri"/>
              </a:rPr>
              <a:t>и </a:t>
            </a:r>
            <a:r>
              <a:rPr sz="1400" b="1" spc="-5" dirty="0">
                <a:latin typeface="Calibri"/>
                <a:cs typeface="Calibri"/>
              </a:rPr>
              <a:t>самозанятости,  </a:t>
            </a:r>
            <a:r>
              <a:rPr sz="1400" b="1" dirty="0">
                <a:latin typeface="Calibri"/>
                <a:cs typeface="Calibri"/>
              </a:rPr>
              <a:t>в </a:t>
            </a:r>
            <a:r>
              <a:rPr sz="1400" b="1" spc="-5" dirty="0">
                <a:latin typeface="Calibri"/>
                <a:cs typeface="Calibri"/>
              </a:rPr>
              <a:t>том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числе: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потребления местной </a:t>
            </a:r>
            <a:r>
              <a:rPr sz="1400" spc="-10" dirty="0">
                <a:latin typeface="Calibri"/>
                <a:cs typeface="Calibri"/>
              </a:rPr>
              <a:t>продукции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400" spc="-5" dirty="0">
                <a:latin typeface="Calibri"/>
                <a:cs typeface="Calibri"/>
              </a:rPr>
              <a:t>«ешь местное» «eat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local»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потребления органической </a:t>
            </a:r>
            <a:r>
              <a:rPr sz="1400" spc="-10" dirty="0">
                <a:latin typeface="Calibri"/>
                <a:cs typeface="Calibri"/>
              </a:rPr>
              <a:t>продукции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«лучше </a:t>
            </a:r>
            <a:r>
              <a:rPr sz="1400" spc="-5" dirty="0">
                <a:latin typeface="Calibri"/>
                <a:cs typeface="Calibri"/>
              </a:rPr>
              <a:t>меньше, </a:t>
            </a:r>
            <a:r>
              <a:rPr sz="1400" dirty="0">
                <a:latin typeface="Calibri"/>
                <a:cs typeface="Calibri"/>
              </a:rPr>
              <a:t>но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лучше»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Calibri"/>
              <a:cs typeface="Calibri"/>
            </a:endParaRPr>
          </a:p>
          <a:p>
            <a:pPr marL="286385" marR="277495" indent="-286385" algn="r">
              <a:lnSpc>
                <a:spcPct val="100000"/>
              </a:lnSpc>
              <a:buFont typeface="Wingdings"/>
              <a:buChar char=""/>
              <a:tabLst>
                <a:tab pos="2863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сохранения </a:t>
            </a:r>
            <a:r>
              <a:rPr sz="1400" spc="-10" dirty="0">
                <a:latin typeface="Calibri"/>
                <a:cs typeface="Calibri"/>
              </a:rPr>
              <a:t>рубля </a:t>
            </a:r>
            <a:r>
              <a:rPr sz="1400" dirty="0">
                <a:latin typeface="Calibri"/>
                <a:cs typeface="Calibri"/>
              </a:rPr>
              <a:t>в </a:t>
            </a:r>
            <a:r>
              <a:rPr sz="1400" spc="-5" dirty="0">
                <a:latin typeface="Calibri"/>
                <a:cs typeface="Calibri"/>
              </a:rPr>
              <a:t>локальной </a:t>
            </a:r>
            <a:r>
              <a:rPr sz="1400" spc="-10" dirty="0">
                <a:latin typeface="Calibri"/>
                <a:cs typeface="Calibri"/>
              </a:rPr>
              <a:t>экономике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</a:t>
            </a:r>
            <a:endParaRPr sz="1400">
              <a:latin typeface="Calibri"/>
              <a:cs typeface="Calibri"/>
            </a:endParaRPr>
          </a:p>
          <a:p>
            <a:pPr marR="307975" algn="r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«покупай </a:t>
            </a:r>
            <a:r>
              <a:rPr sz="1400" spc="-5" dirty="0">
                <a:latin typeface="Calibri"/>
                <a:cs typeface="Calibri"/>
              </a:rPr>
              <a:t>местное» («покупай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тюменское»)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43854" y="2094941"/>
            <a:ext cx="3110230" cy="1489075"/>
          </a:xfrm>
          <a:prstGeom prst="rect">
            <a:avLst/>
          </a:prstGeom>
        </p:spPr>
        <p:txBody>
          <a:bodyPr vert="horz" wrap="square" lIns="0" tIns="378460" rIns="0" bIns="0" rtlCol="0">
            <a:spAutoFit/>
          </a:bodyPr>
          <a:lstStyle/>
          <a:p>
            <a:pPr marL="373380" marR="5080" indent="-361315">
              <a:lnSpc>
                <a:spcPct val="60000"/>
              </a:lnSpc>
              <a:spcBef>
                <a:spcPts val="2980"/>
              </a:spcBef>
            </a:pPr>
            <a:r>
              <a:rPr sz="6000" b="1" spc="-5" dirty="0">
                <a:solidFill>
                  <a:srgbClr val="FF0000"/>
                </a:solidFill>
                <a:latin typeface="Calibri"/>
                <a:cs typeface="Calibri"/>
              </a:rPr>
              <a:t>ОБ</a:t>
            </a:r>
            <a:r>
              <a:rPr sz="6000" b="1" spc="-345" dirty="0">
                <a:solidFill>
                  <a:srgbClr val="FF0000"/>
                </a:solidFill>
                <a:latin typeface="Calibri"/>
                <a:cs typeface="Calibri"/>
              </a:rPr>
              <a:t>Р</a:t>
            </a:r>
            <a:r>
              <a:rPr sz="6000" b="1" spc="-409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r>
              <a:rPr sz="6000" b="1" spc="-5" dirty="0">
                <a:solidFill>
                  <a:srgbClr val="FF0000"/>
                </a:solidFill>
                <a:latin typeface="Calibri"/>
                <a:cs typeface="Calibri"/>
              </a:rPr>
              <a:t>ТНО  </a:t>
            </a:r>
            <a:r>
              <a:rPr sz="6000" b="1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r>
              <a:rPr sz="6000" b="1" spc="-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6000" b="1" spc="-20" dirty="0">
                <a:solidFill>
                  <a:srgbClr val="FF0000"/>
                </a:solidFill>
                <a:latin typeface="Calibri"/>
                <a:cs typeface="Calibri"/>
              </a:rPr>
              <a:t>СЕЛО</a:t>
            </a:r>
            <a:endParaRPr sz="6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0559" y="0"/>
              <a:ext cx="4663440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0"/>
              <a:ext cx="4571999" cy="51434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58546" y="811149"/>
            <a:ext cx="3713479" cy="2160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Calibri"/>
                <a:cs typeface="Calibri"/>
              </a:rPr>
              <a:t>Целевые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группы: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Стартапы, </a:t>
            </a:r>
            <a:r>
              <a:rPr sz="1400" dirty="0">
                <a:latin typeface="Calibri"/>
                <a:cs typeface="Calibri"/>
              </a:rPr>
              <a:t>в </a:t>
            </a:r>
            <a:r>
              <a:rPr sz="1400" spc="-15" dirty="0">
                <a:latin typeface="Calibri"/>
                <a:cs typeface="Calibri"/>
              </a:rPr>
              <a:t>т.ч.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агростартапы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Wingdings"/>
              <a:buChar char=""/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Действующие </a:t>
            </a:r>
            <a:r>
              <a:rPr sz="1400" spc="-10" dirty="0">
                <a:latin typeface="Calibri"/>
                <a:cs typeface="Calibri"/>
              </a:rPr>
              <a:t>сельские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предприниматели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Wingdings"/>
              <a:buChar char=""/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Школьники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Wingdings"/>
              <a:buChar char=""/>
            </a:pPr>
            <a:endParaRPr sz="1350">
              <a:latin typeface="Calibri"/>
              <a:cs typeface="Calibri"/>
            </a:endParaRPr>
          </a:p>
          <a:p>
            <a:pPr marL="299085" marR="5080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latin typeface="Calibri"/>
                <a:cs typeface="Calibri"/>
              </a:rPr>
              <a:t>Управленческие команды </a:t>
            </a:r>
            <a:r>
              <a:rPr sz="1400" spc="-10" dirty="0">
                <a:latin typeface="Calibri"/>
                <a:cs typeface="Calibri"/>
              </a:rPr>
              <a:t>городских округов  </a:t>
            </a:r>
            <a:r>
              <a:rPr sz="1400" dirty="0">
                <a:latin typeface="Calibri"/>
                <a:cs typeface="Calibri"/>
              </a:rPr>
              <a:t>и муниципальных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районов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7</a:t>
            </a:fld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58546" y="134873"/>
            <a:ext cx="172656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2.</a:t>
            </a:r>
            <a:r>
              <a:rPr spc="-90" dirty="0"/>
              <a:t> </a:t>
            </a:r>
            <a:r>
              <a:rPr spc="-10" dirty="0"/>
              <a:t>ОБУЧЕНИЕ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8546" y="3618103"/>
            <a:ext cx="2201545" cy="651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400" b="1" spc="-10" dirty="0">
                <a:latin typeface="Calibri"/>
                <a:cs typeface="Calibri"/>
              </a:rPr>
              <a:t>Кейсы </a:t>
            </a:r>
            <a:r>
              <a:rPr sz="1400" b="1" spc="-5" dirty="0">
                <a:latin typeface="Calibri"/>
                <a:cs typeface="Calibri"/>
              </a:rPr>
              <a:t>готовых</a:t>
            </a:r>
            <a:r>
              <a:rPr sz="1400" b="1" spc="-8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решений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Wingdings"/>
              <a:buChar char=""/>
            </a:pPr>
            <a:endParaRPr sz="12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400" b="1" dirty="0">
                <a:latin typeface="Calibri"/>
                <a:cs typeface="Calibri"/>
              </a:rPr>
              <a:t>Агрофраншизы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0559" y="0"/>
              <a:ext cx="4663439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0"/>
              <a:ext cx="4572000" cy="514349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58546" y="729488"/>
            <a:ext cx="3738245" cy="39103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854710">
              <a:lnSpc>
                <a:spcPct val="100000"/>
              </a:lnSpc>
              <a:spcBef>
                <a:spcPts val="105"/>
              </a:spcBef>
            </a:pPr>
            <a:r>
              <a:rPr sz="1400" b="1" spc="-5" smtClean="0">
                <a:latin typeface="Calibri"/>
                <a:cs typeface="Calibri"/>
              </a:rPr>
              <a:t>Что </a:t>
            </a:r>
            <a:r>
              <a:rPr sz="1400" b="1" smtClean="0">
                <a:latin typeface="Calibri"/>
                <a:cs typeface="Calibri"/>
              </a:rPr>
              <a:t>узнают и </a:t>
            </a:r>
            <a:r>
              <a:rPr sz="1400" b="1" spc="-10" smtClean="0">
                <a:latin typeface="Calibri"/>
                <a:cs typeface="Calibri"/>
              </a:rPr>
              <a:t>чему </a:t>
            </a:r>
            <a:r>
              <a:rPr sz="1400" b="1" spc="-5" smtClean="0">
                <a:latin typeface="Calibri"/>
                <a:cs typeface="Calibri"/>
              </a:rPr>
              <a:t>научатся</a:t>
            </a:r>
            <a:r>
              <a:rPr sz="1400" b="1" spc="-120" smtClean="0">
                <a:latin typeface="Calibri"/>
                <a:cs typeface="Calibri"/>
              </a:rPr>
              <a:t> </a:t>
            </a:r>
            <a:r>
              <a:rPr sz="1400" b="1" spc="-5" smtClean="0">
                <a:latin typeface="Calibri"/>
                <a:cs typeface="Calibri"/>
              </a:rPr>
              <a:t>сельские  предприниматели:</a:t>
            </a:r>
            <a:endParaRPr sz="1400" smtClean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 smtClean="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smtClean="0">
                <a:latin typeface="Calibri"/>
                <a:cs typeface="Calibri"/>
              </a:rPr>
              <a:t>Считать </a:t>
            </a:r>
            <a:r>
              <a:rPr sz="1400" smtClean="0">
                <a:latin typeface="Calibri"/>
                <a:cs typeface="Calibri"/>
              </a:rPr>
              <a:t>финансовый план и </a:t>
            </a:r>
            <a:r>
              <a:rPr sz="1400" spc="-5" smtClean="0">
                <a:latin typeface="Calibri"/>
                <a:cs typeface="Calibri"/>
              </a:rPr>
              <a:t>денежный</a:t>
            </a:r>
            <a:r>
              <a:rPr sz="1400" spc="-50" smtClean="0">
                <a:latin typeface="Calibri"/>
                <a:cs typeface="Calibri"/>
              </a:rPr>
              <a:t> </a:t>
            </a:r>
            <a:r>
              <a:rPr sz="1400" spc="-10" smtClean="0">
                <a:latin typeface="Calibri"/>
                <a:cs typeface="Calibri"/>
              </a:rPr>
              <a:t>поток</a:t>
            </a:r>
            <a:endParaRPr sz="1400" smtClean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Wingdings"/>
              <a:buChar char=""/>
            </a:pPr>
            <a:endParaRPr sz="1250" smtClean="0">
              <a:latin typeface="Calibri"/>
              <a:cs typeface="Calibri"/>
            </a:endParaRPr>
          </a:p>
          <a:p>
            <a:pPr marL="299085" marR="612140" indent="-287020">
              <a:lnSpc>
                <a:spcPts val="151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smtClean="0">
                <a:latin typeface="Calibri"/>
                <a:cs typeface="Calibri"/>
              </a:rPr>
              <a:t>Использовать меры </a:t>
            </a:r>
            <a:r>
              <a:rPr sz="1400" spc="-10" smtClean="0">
                <a:latin typeface="Calibri"/>
                <a:cs typeface="Calibri"/>
              </a:rPr>
              <a:t>государственной  </a:t>
            </a:r>
            <a:r>
              <a:rPr sz="1400" spc="-5" smtClean="0">
                <a:latin typeface="Calibri"/>
                <a:cs typeface="Calibri"/>
              </a:rPr>
              <a:t>поддержки</a:t>
            </a:r>
            <a:endParaRPr sz="1400" smtClean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Wingdings"/>
              <a:buChar char=""/>
            </a:pPr>
            <a:endParaRPr sz="1200" smtClean="0">
              <a:latin typeface="Calibri"/>
              <a:cs typeface="Calibri"/>
            </a:endParaRPr>
          </a:p>
          <a:p>
            <a:pPr marL="299085" marR="133985" indent="-287020">
              <a:lnSpc>
                <a:spcPts val="151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mtClean="0">
                <a:latin typeface="Calibri"/>
                <a:cs typeface="Calibri"/>
              </a:rPr>
              <a:t>Понимать и </a:t>
            </a:r>
            <a:r>
              <a:rPr sz="1400" spc="-5" smtClean="0">
                <a:latin typeface="Calibri"/>
                <a:cs typeface="Calibri"/>
              </a:rPr>
              <a:t>строить свой </a:t>
            </a:r>
            <a:r>
              <a:rPr sz="1400" spc="-10" smtClean="0">
                <a:latin typeface="Calibri"/>
                <a:cs typeface="Calibri"/>
              </a:rPr>
              <a:t>маркетинг, </a:t>
            </a:r>
            <a:r>
              <a:rPr sz="1400" spc="-5" smtClean="0">
                <a:latin typeface="Calibri"/>
                <a:cs typeface="Calibri"/>
              </a:rPr>
              <a:t>искать  клиентов</a:t>
            </a:r>
            <a:endParaRPr sz="1400" smtClean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Wingdings"/>
              <a:buChar char=""/>
            </a:pPr>
            <a:endParaRPr sz="1200" smtClean="0">
              <a:latin typeface="Calibri"/>
              <a:cs typeface="Calibri"/>
            </a:endParaRPr>
          </a:p>
          <a:p>
            <a:pPr marL="299085" marR="509270" indent="-287020">
              <a:lnSpc>
                <a:spcPts val="151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smtClean="0">
                <a:latin typeface="Calibri"/>
                <a:cs typeface="Calibri"/>
              </a:rPr>
              <a:t>Искать поставщиков </a:t>
            </a:r>
            <a:r>
              <a:rPr sz="1400" smtClean="0">
                <a:latin typeface="Calibri"/>
                <a:cs typeface="Calibri"/>
              </a:rPr>
              <a:t>и рынки </a:t>
            </a:r>
            <a:r>
              <a:rPr sz="1400" spc="-5" smtClean="0">
                <a:latin typeface="Calibri"/>
                <a:cs typeface="Calibri"/>
              </a:rPr>
              <a:t>сбыта </a:t>
            </a:r>
            <a:r>
              <a:rPr sz="1400" smtClean="0">
                <a:latin typeface="Calibri"/>
                <a:cs typeface="Calibri"/>
              </a:rPr>
              <a:t>за  </a:t>
            </a:r>
            <a:r>
              <a:rPr sz="1400" spc="-10" smtClean="0">
                <a:latin typeface="Calibri"/>
                <a:cs typeface="Calibri"/>
              </a:rPr>
              <a:t>пределами </a:t>
            </a:r>
            <a:r>
              <a:rPr sz="1400" smtClean="0">
                <a:latin typeface="Calibri"/>
                <a:cs typeface="Calibri"/>
              </a:rPr>
              <a:t>района и</a:t>
            </a:r>
            <a:r>
              <a:rPr sz="1400" spc="20" smtClean="0">
                <a:latin typeface="Calibri"/>
                <a:cs typeface="Calibri"/>
              </a:rPr>
              <a:t> </a:t>
            </a:r>
            <a:r>
              <a:rPr sz="1400" spc="-5" smtClean="0">
                <a:latin typeface="Calibri"/>
                <a:cs typeface="Calibri"/>
              </a:rPr>
              <a:t>региона</a:t>
            </a:r>
            <a:endParaRPr sz="1400" smtClean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Wingdings"/>
              <a:buChar char=""/>
            </a:pPr>
            <a:endParaRPr sz="1050" smtClean="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smtClean="0">
                <a:latin typeface="Calibri"/>
                <a:cs typeface="Calibri"/>
              </a:rPr>
              <a:t>Внедрять </a:t>
            </a:r>
            <a:r>
              <a:rPr sz="1400" smtClean="0">
                <a:latin typeface="Calibri"/>
                <a:cs typeface="Calibri"/>
              </a:rPr>
              <a:t>новые </a:t>
            </a:r>
            <a:r>
              <a:rPr sz="1400" spc="-10" smtClean="0">
                <a:latin typeface="Calibri"/>
                <a:cs typeface="Calibri"/>
              </a:rPr>
              <a:t>технологии производства</a:t>
            </a:r>
            <a:endParaRPr sz="1400" smtClean="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134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mtClean="0">
                <a:latin typeface="Calibri"/>
                <a:cs typeface="Calibri"/>
              </a:rPr>
              <a:t>Эффективно </a:t>
            </a:r>
            <a:r>
              <a:rPr sz="1400" spc="-5" smtClean="0">
                <a:latin typeface="Calibri"/>
                <a:cs typeface="Calibri"/>
              </a:rPr>
              <a:t>управлять</a:t>
            </a:r>
            <a:r>
              <a:rPr sz="1400" spc="-15" smtClean="0">
                <a:latin typeface="Calibri"/>
                <a:cs typeface="Calibri"/>
              </a:rPr>
              <a:t> </a:t>
            </a:r>
            <a:r>
              <a:rPr sz="1400" spc="-5" smtClean="0">
                <a:latin typeface="Calibri"/>
                <a:cs typeface="Calibri"/>
              </a:rPr>
              <a:t>бизнесом</a:t>
            </a:r>
            <a:endParaRPr sz="1400" smtClean="0">
              <a:latin typeface="Calibri"/>
              <a:cs typeface="Calibri"/>
            </a:endParaRPr>
          </a:p>
          <a:p>
            <a:pPr marL="299085" indent="-287020">
              <a:lnSpc>
                <a:spcPts val="1595"/>
              </a:lnSpc>
              <a:spcBef>
                <a:spcPts val="134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smtClean="0">
                <a:latin typeface="Calibri"/>
                <a:cs typeface="Calibri"/>
              </a:rPr>
              <a:t>Специализированные </a:t>
            </a:r>
            <a:r>
              <a:rPr sz="1400" smtClean="0">
                <a:latin typeface="Calibri"/>
                <a:cs typeface="Calibri"/>
              </a:rPr>
              <a:t>знания</a:t>
            </a:r>
            <a:r>
              <a:rPr sz="1400" spc="10" smtClean="0">
                <a:latin typeface="Calibri"/>
                <a:cs typeface="Calibri"/>
              </a:rPr>
              <a:t> </a:t>
            </a:r>
            <a:r>
              <a:rPr sz="1400" spc="-5" smtClean="0">
                <a:latin typeface="Calibri"/>
                <a:cs typeface="Calibri"/>
              </a:rPr>
              <a:t>(ветеринария,</a:t>
            </a:r>
            <a:endParaRPr sz="1400" smtClean="0">
              <a:latin typeface="Calibri"/>
              <a:cs typeface="Calibri"/>
            </a:endParaRPr>
          </a:p>
          <a:p>
            <a:pPr marL="299085">
              <a:lnSpc>
                <a:spcPts val="1595"/>
              </a:lnSpc>
            </a:pPr>
            <a:r>
              <a:rPr sz="1400" spc="-10" smtClean="0">
                <a:latin typeface="Calibri"/>
                <a:cs typeface="Calibri"/>
              </a:rPr>
              <a:t>система </a:t>
            </a:r>
            <a:r>
              <a:rPr sz="1400" spc="-5" smtClean="0">
                <a:latin typeface="Calibri"/>
                <a:cs typeface="Calibri"/>
              </a:rPr>
              <a:t>«Меркурий» </a:t>
            </a:r>
            <a:r>
              <a:rPr sz="1400" smtClean="0">
                <a:latin typeface="Calibri"/>
                <a:cs typeface="Calibri"/>
              </a:rPr>
              <a:t>и</a:t>
            </a:r>
            <a:r>
              <a:rPr sz="1400" spc="15" smtClean="0">
                <a:latin typeface="Calibri"/>
                <a:cs typeface="Calibri"/>
              </a:rPr>
              <a:t> </a:t>
            </a:r>
            <a:r>
              <a:rPr sz="1400" spc="-15" smtClean="0">
                <a:latin typeface="Calibri"/>
                <a:cs typeface="Calibri"/>
              </a:rPr>
              <a:t>т.п.)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8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58546" y="134873"/>
            <a:ext cx="172656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2.</a:t>
            </a:r>
            <a:r>
              <a:rPr spc="-90" dirty="0"/>
              <a:t> </a:t>
            </a:r>
            <a:r>
              <a:rPr spc="-10" dirty="0"/>
              <a:t>ОБУЧЕНИЕ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3" name="object 3"/>
            <p:cNvSpPr/>
            <p:nvPr/>
          </p:nvSpPr>
          <p:spPr>
            <a:xfrm>
              <a:off x="4480559" y="0"/>
              <a:ext cx="4663439" cy="5143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0"/>
              <a:ext cx="4572000" cy="514349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52400" y="514350"/>
            <a:ext cx="4267200" cy="46531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854710">
              <a:lnSpc>
                <a:spcPct val="100000"/>
              </a:lnSpc>
              <a:spcBef>
                <a:spcPts val="105"/>
              </a:spcBef>
            </a:pPr>
            <a:r>
              <a:rPr lang="ru-RU" sz="1400" b="1" spc="-5" dirty="0" smtClean="0">
                <a:latin typeface="Calibri"/>
                <a:cs typeface="Calibri"/>
              </a:rPr>
              <a:t>Проекты</a:t>
            </a:r>
            <a:r>
              <a:rPr sz="1400" b="1" spc="-5" dirty="0" smtClean="0">
                <a:latin typeface="Calibri"/>
                <a:cs typeface="Calibri"/>
              </a:rPr>
              <a:t>:</a:t>
            </a:r>
            <a:endParaRPr sz="1400" dirty="0" smtClean="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lang="ru-RU" sz="1200" dirty="0" smtClean="0"/>
              <a:t>«</a:t>
            </a:r>
            <a:r>
              <a:rPr lang="ru-RU" sz="1200" dirty="0"/>
              <a:t>Это бизнес, </a:t>
            </a:r>
            <a:r>
              <a:rPr lang="ru-RU" sz="1200" dirty="0" smtClean="0"/>
              <a:t>детки!» </a:t>
            </a:r>
          </a:p>
          <a:p>
            <a:pPr>
              <a:lnSpc>
                <a:spcPct val="100000"/>
              </a:lnSpc>
              <a:spcBef>
                <a:spcPts val="10"/>
              </a:spcBef>
              <a:buFont typeface="Wingdings"/>
              <a:buChar char=""/>
            </a:pPr>
            <a:endParaRPr lang="ru-RU" sz="1200" dirty="0" smtClean="0"/>
          </a:p>
          <a:p>
            <a:pPr>
              <a:lnSpc>
                <a:spcPct val="100000"/>
              </a:lnSpc>
              <a:spcBef>
                <a:spcPts val="55"/>
              </a:spcBef>
              <a:buFont typeface="Wingdings"/>
              <a:buChar char=""/>
            </a:pPr>
            <a:r>
              <a:rPr lang="ru-RU" sz="1200" dirty="0"/>
              <a:t>       Чемпионат по игре «</a:t>
            </a:r>
            <a:r>
              <a:rPr lang="ru-RU" sz="1200" dirty="0" err="1"/>
              <a:t>Ты-предприниматель</a:t>
            </a:r>
            <a:r>
              <a:rPr lang="ru-RU" sz="1200" dirty="0"/>
              <a:t>»</a:t>
            </a:r>
          </a:p>
          <a:p>
            <a:pPr>
              <a:lnSpc>
                <a:spcPct val="100000"/>
              </a:lnSpc>
              <a:spcBef>
                <a:spcPts val="55"/>
              </a:spcBef>
              <a:buFont typeface="Wingdings"/>
              <a:buChar char=""/>
            </a:pPr>
            <a:endParaRPr lang="ru-RU" sz="1200" dirty="0" smtClean="0"/>
          </a:p>
          <a:p>
            <a:pPr>
              <a:lnSpc>
                <a:spcPct val="100000"/>
              </a:lnSpc>
              <a:spcBef>
                <a:spcPts val="50"/>
              </a:spcBef>
              <a:buFont typeface="Wingdings"/>
              <a:buChar char=""/>
            </a:pPr>
            <a:r>
              <a:rPr lang="ru-RU" sz="1200" dirty="0"/>
              <a:t>       «Школа сельского предпринимателя»</a:t>
            </a:r>
          </a:p>
          <a:p>
            <a:pPr>
              <a:lnSpc>
                <a:spcPct val="100000"/>
              </a:lnSpc>
              <a:spcBef>
                <a:spcPts val="50"/>
              </a:spcBef>
              <a:buFont typeface="Wingdings"/>
              <a:buChar char=""/>
            </a:pPr>
            <a:endParaRPr lang="ru-RU" sz="1200" dirty="0" smtClean="0"/>
          </a:p>
          <a:p>
            <a:pPr>
              <a:lnSpc>
                <a:spcPct val="100000"/>
              </a:lnSpc>
              <a:spcBef>
                <a:spcPts val="45"/>
              </a:spcBef>
              <a:buFont typeface="Wingdings"/>
              <a:buChar char=""/>
            </a:pPr>
            <a:r>
              <a:rPr lang="ru-RU" sz="1200" dirty="0"/>
              <a:t>     </a:t>
            </a:r>
            <a:r>
              <a:rPr lang="ru-RU" sz="1200" dirty="0" smtClean="0"/>
              <a:t>«Азбука предпринимателя» и «Школа предпринимателя» (АО </a:t>
            </a:r>
            <a:r>
              <a:rPr lang="ru-RU" sz="1200" dirty="0"/>
              <a:t>«Корпорация МСП</a:t>
            </a:r>
            <a:r>
              <a:rPr lang="ru-RU" sz="1200" dirty="0" smtClean="0"/>
              <a:t>»)</a:t>
            </a:r>
          </a:p>
          <a:p>
            <a:pPr>
              <a:lnSpc>
                <a:spcPct val="100000"/>
              </a:lnSpc>
              <a:spcBef>
                <a:spcPts val="45"/>
              </a:spcBef>
              <a:buFont typeface="Wingdings"/>
              <a:buChar char=""/>
            </a:pPr>
            <a:endParaRPr lang="ru-RU" sz="1200" dirty="0" smtClean="0"/>
          </a:p>
          <a:p>
            <a:pPr>
              <a:lnSpc>
                <a:spcPct val="100000"/>
              </a:lnSpc>
              <a:spcBef>
                <a:spcPts val="45"/>
              </a:spcBef>
              <a:buFont typeface="Wingdings"/>
              <a:buChar char=""/>
            </a:pPr>
            <a:r>
              <a:rPr lang="ru-RU" sz="1200" dirty="0" smtClean="0"/>
              <a:t>      «5 точек роста» </a:t>
            </a:r>
          </a:p>
          <a:p>
            <a:pPr>
              <a:lnSpc>
                <a:spcPct val="100000"/>
              </a:lnSpc>
              <a:spcBef>
                <a:spcPts val="45"/>
              </a:spcBef>
              <a:buFont typeface="Wingdings"/>
              <a:buChar char=""/>
            </a:pPr>
            <a:endParaRPr lang="ru-RU" sz="1200" dirty="0"/>
          </a:p>
          <a:p>
            <a:pPr>
              <a:lnSpc>
                <a:spcPct val="100000"/>
              </a:lnSpc>
              <a:spcBef>
                <a:spcPts val="45"/>
              </a:spcBef>
              <a:buFont typeface="Wingdings"/>
              <a:buChar char=""/>
            </a:pPr>
            <a:r>
              <a:rPr lang="ru-RU" sz="1200" dirty="0"/>
              <a:t>     «Шаг за шагом для </a:t>
            </a:r>
            <a:r>
              <a:rPr lang="ru-RU" sz="1200" dirty="0" err="1"/>
              <a:t>самозанятых</a:t>
            </a:r>
            <a:r>
              <a:rPr lang="ru-RU" sz="1200" dirty="0" smtClean="0"/>
              <a:t>»</a:t>
            </a:r>
          </a:p>
          <a:p>
            <a:pPr>
              <a:lnSpc>
                <a:spcPct val="100000"/>
              </a:lnSpc>
              <a:spcBef>
                <a:spcPts val="45"/>
              </a:spcBef>
              <a:buFont typeface="Wingdings"/>
              <a:buChar char=""/>
            </a:pPr>
            <a:endParaRPr lang="ru-RU" sz="1200" dirty="0" smtClean="0"/>
          </a:p>
          <a:p>
            <a:pPr>
              <a:spcBef>
                <a:spcPts val="45"/>
              </a:spcBef>
              <a:buFont typeface="Wingdings"/>
              <a:buChar char=""/>
            </a:pPr>
            <a:r>
              <a:rPr lang="ru-RU" sz="1200" dirty="0" smtClean="0"/>
              <a:t>       «Акселерация  для сельских предпринимателей»</a:t>
            </a:r>
          </a:p>
          <a:p>
            <a:pPr marL="299085" indent="-287020">
              <a:lnSpc>
                <a:spcPct val="100000"/>
              </a:lnSpc>
              <a:spcBef>
                <a:spcPts val="134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lang="ru-RU" sz="1200" dirty="0" smtClean="0"/>
              <a:t>«</a:t>
            </a:r>
            <a:r>
              <a:rPr lang="ru-RU" sz="1200" dirty="0"/>
              <a:t>Открой свое </a:t>
            </a:r>
            <a:r>
              <a:rPr lang="ru-RU" sz="1200" dirty="0" smtClean="0"/>
              <a:t>дело: сельский предприниматель»</a:t>
            </a:r>
          </a:p>
          <a:p>
            <a:pPr marL="299085" indent="-287020">
              <a:lnSpc>
                <a:spcPct val="100000"/>
              </a:lnSpc>
              <a:spcBef>
                <a:spcPts val="134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lang="ru-RU" sz="1200" dirty="0" smtClean="0"/>
              <a:t>«Бизнес простой разговор»</a:t>
            </a:r>
            <a:endParaRPr lang="ru-RU" sz="1200" dirty="0"/>
          </a:p>
          <a:p>
            <a:pPr marL="299085" indent="-287020">
              <a:spcBef>
                <a:spcPts val="134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lang="ru-RU" sz="1200" dirty="0"/>
              <a:t>«Вечерняя школа предпринимателей: бизнес на селе</a:t>
            </a:r>
            <a:r>
              <a:rPr lang="ru-RU" sz="1200" dirty="0" smtClean="0"/>
              <a:t>»</a:t>
            </a:r>
          </a:p>
          <a:p>
            <a:pPr marL="299085" indent="-287020">
              <a:spcBef>
                <a:spcPts val="134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lang="ru-RU" sz="1200" dirty="0"/>
              <a:t>Семинары по разъяснению действующего законодательства</a:t>
            </a:r>
          </a:p>
          <a:p>
            <a:pPr marL="299085" indent="-287020">
              <a:spcBef>
                <a:spcPts val="134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endParaRPr lang="ru-RU" sz="140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pPr marL="38100">
                <a:lnSpc>
                  <a:spcPct val="100000"/>
                </a:lnSpc>
              </a:pPr>
              <a:t>9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/>
              <a:t>Региональный проект Тюменской области /</a:t>
            </a:r>
            <a:r>
              <a:rPr spc="-114" dirty="0"/>
              <a:t> </a:t>
            </a:r>
            <a:r>
              <a:rPr dirty="0"/>
              <a:t>2020-2024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58546" y="134873"/>
            <a:ext cx="172656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2.</a:t>
            </a:r>
            <a:r>
              <a:rPr spc="-90" dirty="0"/>
              <a:t> </a:t>
            </a:r>
            <a:r>
              <a:rPr spc="-10" dirty="0"/>
              <a:t>ОБУЧЕНИЕ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1325</Words>
  <Application>Microsoft Office PowerPoint</Application>
  <PresentationFormat>Экран (16:9)</PresentationFormat>
  <Paragraphs>316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РЕГИОНАЛЬНЫЙ   ПРОЕКТ</vt:lpstr>
      <vt:lpstr>ОБЪЕКТ НАШЕГО ВНИМАНИЯ</vt:lpstr>
      <vt:lpstr>НОВАЯ СЕЛЬСКАЯ СРЕДА</vt:lpstr>
      <vt:lpstr>АМБИЦИЯ</vt:lpstr>
      <vt:lpstr>СУТЬ ПРОЕКТА</vt:lpstr>
      <vt:lpstr>1. ИНФОПОЛЕ</vt:lpstr>
      <vt:lpstr>2. ОБУЧЕНИЕ</vt:lpstr>
      <vt:lpstr>2. ОБУЧЕНИЕ</vt:lpstr>
      <vt:lpstr>2. ОБУЧЕНИЕ</vt:lpstr>
      <vt:lpstr>2. ПРОДВИЖЕНИЕ</vt:lpstr>
      <vt:lpstr>3. ГОСПОДДЕРЖКА</vt:lpstr>
      <vt:lpstr>3. ГОСПОДДЕРЖКА</vt:lpstr>
      <vt:lpstr>3. ГОСПОДДЕРЖКА</vt:lpstr>
      <vt:lpstr>3. ГОСПОДДЕРЖКА</vt:lpstr>
      <vt:lpstr>4. СЕРВИС И ИНСТРУМЕНТЫ</vt:lpstr>
      <vt:lpstr>5. ТЕХНОЛОГИИ / КЛАСТЕР</vt:lpstr>
      <vt:lpstr>5. ТЕХНОЛОГИИ / КЛАСТЕР</vt:lpstr>
      <vt:lpstr>6. ИНФРАСТРУКТУРА</vt:lpstr>
      <vt:lpstr>6. ИНФРАСТРУКТУРА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Sergey</dc:creator>
  <cp:lastModifiedBy>Гордон Елена Владимировна</cp:lastModifiedBy>
  <cp:revision>6</cp:revision>
  <dcterms:created xsi:type="dcterms:W3CDTF">2020-02-11T09:34:48Z</dcterms:created>
  <dcterms:modified xsi:type="dcterms:W3CDTF">2020-03-06T03:45:36Z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2020-01-27T00:00:00Z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2020-02-11T00:00:00Z</vt:filetime>
  </property>
</Properties>
</file>